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</p:sldMasterIdLst>
  <p:notesMasterIdLst>
    <p:notesMasterId r:id="rId50"/>
  </p:notesMasterIdLst>
  <p:sldIdLst>
    <p:sldId id="259" r:id="rId2"/>
    <p:sldId id="375" r:id="rId3"/>
    <p:sldId id="376" r:id="rId4"/>
    <p:sldId id="438" r:id="rId5"/>
    <p:sldId id="439" r:id="rId6"/>
    <p:sldId id="379" r:id="rId7"/>
    <p:sldId id="440" r:id="rId8"/>
    <p:sldId id="339" r:id="rId9"/>
    <p:sldId id="338" r:id="rId10"/>
    <p:sldId id="381" r:id="rId11"/>
    <p:sldId id="435" r:id="rId12"/>
    <p:sldId id="382" r:id="rId13"/>
    <p:sldId id="383" r:id="rId14"/>
    <p:sldId id="384" r:id="rId15"/>
    <p:sldId id="290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420" r:id="rId24"/>
    <p:sldId id="394" r:id="rId25"/>
    <p:sldId id="395" r:id="rId26"/>
    <p:sldId id="432" r:id="rId27"/>
    <p:sldId id="433" r:id="rId28"/>
    <p:sldId id="396" r:id="rId29"/>
    <p:sldId id="397" r:id="rId30"/>
    <p:sldId id="398" r:id="rId31"/>
    <p:sldId id="399" r:id="rId32"/>
    <p:sldId id="421" r:id="rId33"/>
    <p:sldId id="400" r:id="rId34"/>
    <p:sldId id="402" r:id="rId35"/>
    <p:sldId id="403" r:id="rId36"/>
    <p:sldId id="404" r:id="rId37"/>
    <p:sldId id="405" r:id="rId38"/>
    <p:sldId id="406" r:id="rId39"/>
    <p:sldId id="363" r:id="rId40"/>
    <p:sldId id="424" r:id="rId41"/>
    <p:sldId id="441" r:id="rId42"/>
    <p:sldId id="426" r:id="rId43"/>
    <p:sldId id="427" r:id="rId44"/>
    <p:sldId id="428" r:id="rId45"/>
    <p:sldId id="429" r:id="rId46"/>
    <p:sldId id="430" r:id="rId47"/>
    <p:sldId id="431" r:id="rId48"/>
    <p:sldId id="434" r:id="rId49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492"/>
    <a:srgbClr val="616047"/>
    <a:srgbClr val="B6A359"/>
    <a:srgbClr val="485F6F"/>
    <a:srgbClr val="3E4342"/>
    <a:srgbClr val="6A7940"/>
    <a:srgbClr val="67756E"/>
    <a:srgbClr val="DBCC9C"/>
    <a:srgbClr val="D1DAC8"/>
    <a:srgbClr val="906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7" autoAdjust="0"/>
    <p:restoredTop sz="89108" autoAdjust="0"/>
  </p:normalViewPr>
  <p:slideViewPr>
    <p:cSldViewPr snapToObjects="1">
      <p:cViewPr varScale="1">
        <p:scale>
          <a:sx n="83" d="100"/>
          <a:sy n="83" d="100"/>
        </p:scale>
        <p:origin x="734" y="77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DB8CF-CED5-4463-BD7C-0E51CAE21E7E}" type="datetimeFigureOut">
              <a:rPr lang="nl-NL" smtClean="0"/>
              <a:t>31-12-2024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0FAD1-97EA-4C91-8502-9652E3EE994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28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581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330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072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7516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354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029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873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8566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9641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6908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49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227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3595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715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02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157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0794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1659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7390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574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4281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85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8216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0424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84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6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09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04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31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756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AD1-97EA-4C91-8502-9652E3EE9947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64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7720" y="3645024"/>
            <a:ext cx="10416560" cy="1483368"/>
          </a:xfrm>
          <a:prstGeom prst="rect">
            <a:avLst/>
          </a:prstGeom>
        </p:spPr>
        <p:txBody>
          <a:bodyPr anchor="t" anchorCtr="0"/>
          <a:lstStyle>
            <a:lvl1pPr algn="ctr"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3648076" y="5400000"/>
            <a:ext cx="4895849" cy="431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dirty="0" smtClean="0"/>
              <a:t>Speaker / presenter name</a:t>
            </a:r>
            <a:endParaRPr lang="en-GB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741368"/>
            <a:ext cx="12193200" cy="116632"/>
          </a:xfrm>
          <a:prstGeom prst="rect">
            <a:avLst/>
          </a:prstGeom>
          <a:gradFill flip="none" rotWithShape="1">
            <a:gsLst>
              <a:gs pos="0">
                <a:srgbClr val="E11F1A"/>
              </a:gs>
              <a:gs pos="33000">
                <a:srgbClr val="F0C618"/>
              </a:gs>
              <a:gs pos="67000">
                <a:srgbClr val="1DB129"/>
              </a:gs>
              <a:gs pos="100000">
                <a:srgbClr val="005FC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908720"/>
            <a:ext cx="5184576" cy="21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692696"/>
            <a:ext cx="11232000" cy="1080000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 smtClean="0"/>
              <a:t>Slide title Slide title</a:t>
            </a:r>
            <a:br>
              <a:rPr lang="en-GB" noProof="0" dirty="0" smtClean="0"/>
            </a:br>
            <a:r>
              <a:rPr lang="en-GB" noProof="0" dirty="0" smtClean="0"/>
              <a:t>Slide title Slide title Slide title 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80000" y="2276872"/>
            <a:ext cx="11232000" cy="396044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6741368"/>
            <a:ext cx="12193200" cy="116632"/>
          </a:xfrm>
          <a:prstGeom prst="rect">
            <a:avLst/>
          </a:prstGeom>
          <a:gradFill flip="none" rotWithShape="1">
            <a:gsLst>
              <a:gs pos="0">
                <a:srgbClr val="E11F1A"/>
              </a:gs>
              <a:gs pos="33000">
                <a:srgbClr val="F0C618"/>
              </a:gs>
              <a:gs pos="67000">
                <a:srgbClr val="1DB129"/>
              </a:gs>
              <a:gs pos="100000">
                <a:srgbClr val="005FC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0629"/>
            <a:ext cx="2952328" cy="11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iguur, tabel, et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692696"/>
            <a:ext cx="11232000" cy="1080000"/>
          </a:xfrm>
          <a:prstGeom prst="rect">
            <a:avLst/>
          </a:prstGeom>
        </p:spPr>
        <p:txBody>
          <a:bodyPr tIns="36000" bIns="36000" anchor="ctr" anchorCtr="0"/>
          <a:lstStyle>
            <a:lvl1pPr marL="0" indent="0" algn="r">
              <a:spcBef>
                <a:spcPts val="0"/>
              </a:spcBef>
              <a:buNone/>
              <a:defRPr sz="28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nl-NL" dirty="0" smtClean="0"/>
              <a:t>Slide </a:t>
            </a:r>
            <a:r>
              <a:rPr lang="nl-NL" dirty="0" err="1" smtClean="0"/>
              <a:t>title</a:t>
            </a:r>
            <a:r>
              <a:rPr lang="nl-NL" dirty="0" smtClean="0"/>
              <a:t> Slide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</a:p>
          <a:p>
            <a:pPr lvl="0"/>
            <a:r>
              <a:rPr lang="nl-NL" dirty="0" smtClean="0"/>
              <a:t>Slide </a:t>
            </a:r>
            <a:r>
              <a:rPr lang="nl-NL" dirty="0" err="1" smtClean="0"/>
              <a:t>title</a:t>
            </a:r>
            <a:r>
              <a:rPr lang="nl-NL" dirty="0" smtClean="0"/>
              <a:t> Slide </a:t>
            </a:r>
            <a:r>
              <a:rPr lang="nl-NL" dirty="0" err="1" smtClean="0"/>
              <a:t>title</a:t>
            </a:r>
            <a:r>
              <a:rPr lang="nl-NL" dirty="0" smtClean="0"/>
              <a:t> Slide </a:t>
            </a:r>
            <a:r>
              <a:rPr lang="nl-NL" dirty="0" err="1" smtClean="0"/>
              <a:t>title</a:t>
            </a:r>
            <a:endParaRPr lang="en-GB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741368"/>
            <a:ext cx="12193200" cy="116632"/>
          </a:xfrm>
          <a:prstGeom prst="rect">
            <a:avLst/>
          </a:prstGeom>
          <a:gradFill flip="none" rotWithShape="1">
            <a:gsLst>
              <a:gs pos="0">
                <a:srgbClr val="E11F1A"/>
              </a:gs>
              <a:gs pos="33000">
                <a:srgbClr val="F0C618"/>
              </a:gs>
              <a:gs pos="67000">
                <a:srgbClr val="1DB129"/>
              </a:gs>
              <a:gs pos="100000">
                <a:srgbClr val="005FC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-387424"/>
            <a:ext cx="2397424" cy="23974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0629"/>
            <a:ext cx="2952328" cy="11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3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741368"/>
            <a:ext cx="12193200" cy="116632"/>
          </a:xfrm>
          <a:prstGeom prst="rect">
            <a:avLst/>
          </a:prstGeom>
          <a:gradFill flip="none" rotWithShape="1">
            <a:gsLst>
              <a:gs pos="0">
                <a:srgbClr val="E11F1A"/>
              </a:gs>
              <a:gs pos="33000">
                <a:srgbClr val="F0C618"/>
              </a:gs>
              <a:gs pos="67000">
                <a:srgbClr val="1DB129"/>
              </a:gs>
              <a:gs pos="100000">
                <a:srgbClr val="005FC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-387424"/>
            <a:ext cx="2397424" cy="239742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0629"/>
            <a:ext cx="2952328" cy="11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7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6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279576" y="4077072"/>
            <a:ext cx="7776864" cy="2032392"/>
          </a:xfrm>
        </p:spPr>
        <p:txBody>
          <a:bodyPr/>
          <a:lstStyle/>
          <a:p>
            <a:pPr algn="ctr"/>
            <a:r>
              <a:rPr lang="en-US" dirty="0"/>
              <a:t>Summary of the </a:t>
            </a:r>
            <a:br>
              <a:rPr lang="en-US" dirty="0"/>
            </a:br>
            <a:r>
              <a:rPr lang="en-US" dirty="0" smtClean="0"/>
              <a:t>2022 ERA Registry Annual </a:t>
            </a:r>
            <a:r>
              <a:rPr lang="en-US" dirty="0"/>
              <a:t>Report</a:t>
            </a:r>
            <a:br>
              <a:rPr lang="en-US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09" y="2530480"/>
            <a:ext cx="5627096" cy="376765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25" y="2519394"/>
            <a:ext cx="5175953" cy="368840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2022, </a:t>
            </a:r>
            <a:r>
              <a:rPr lang="en-US" altLang="nl-NL" dirty="0">
                <a:latin typeface="Calibri" panose="020F0502020204030204" pitchFamily="34" charset="0"/>
              </a:rPr>
              <a:t>at day 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primary renal 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disease (1995 PRD codes)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9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374" y="2525254"/>
            <a:ext cx="6328196" cy="376765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14" y="2517360"/>
            <a:ext cx="5175953" cy="368840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2022, </a:t>
            </a:r>
            <a:r>
              <a:rPr lang="en-US" altLang="nl-NL" dirty="0">
                <a:latin typeface="Calibri" panose="020F0502020204030204" pitchFamily="34" charset="0"/>
              </a:rPr>
              <a:t>at day 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primary renal disease 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(</a:t>
            </a:r>
            <a:r>
              <a:rPr lang="en-US" altLang="nl-NL" sz="2000" b="0" i="1" dirty="0">
                <a:latin typeface="Calibri" panose="020F0502020204030204" pitchFamily="34" charset="0"/>
              </a:rPr>
              <a:t>2012/2018 PRD codes)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9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681" y="2964444"/>
            <a:ext cx="7510923" cy="318238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53" y="2973498"/>
            <a:ext cx="3956647" cy="3164098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2022, </a:t>
            </a:r>
            <a:r>
              <a:rPr lang="en-US" altLang="nl-NL" dirty="0">
                <a:latin typeface="Calibri" panose="020F0502020204030204" pitchFamily="34" charset="0"/>
              </a:rPr>
              <a:t>at day 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primary renal disease 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(1995 PRD codes) and </a:t>
            </a:r>
            <a:r>
              <a:rPr lang="en-US" altLang="nl-NL" sz="2000" b="0" i="1" dirty="0">
                <a:latin typeface="Calibri" panose="020F0502020204030204" pitchFamily="34" charset="0"/>
              </a:rPr>
              <a:t>age category</a:t>
            </a:r>
            <a:endParaRPr lang="en-GB" dirty="0"/>
          </a:p>
        </p:txBody>
      </p:sp>
      <p:sp>
        <p:nvSpPr>
          <p:cNvPr id="33" name="Tekstvak 24"/>
          <p:cNvSpPr txBox="1">
            <a:spLocks noChangeArrowheads="1"/>
          </p:cNvSpPr>
          <p:nvPr/>
        </p:nvSpPr>
        <p:spPr bwMode="auto">
          <a:xfrm>
            <a:off x="3719742" y="2052137"/>
            <a:ext cx="47288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NL" b="1" dirty="0">
                <a:latin typeface="Calibri" pitchFamily="34" charset="0"/>
                <a:cs typeface="Calibri" pitchFamily="34" charset="0"/>
              </a:rPr>
              <a:t>Incidence by primary renal disease</a:t>
            </a:r>
          </a:p>
          <a:p>
            <a:pPr algn="ctr" eaLnBrk="1" hangingPunct="1"/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patients from registries providing individual patient data only</a:t>
            </a:r>
          </a:p>
        </p:txBody>
      </p:sp>
    </p:spTree>
    <p:extLst>
      <p:ext uri="{BB962C8B-B14F-4D97-AF65-F5344CB8AC3E}">
        <p14:creationId xmlns:p14="http://schemas.microsoft.com/office/powerpoint/2010/main" val="3069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204" y="2254431"/>
            <a:ext cx="4706520" cy="39993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119" y="2249789"/>
            <a:ext cx="4432176" cy="3956647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2022, </a:t>
            </a:r>
            <a:r>
              <a:rPr lang="en-US" altLang="nl-NL" dirty="0">
                <a:latin typeface="Calibri" panose="020F0502020204030204" pitchFamily="34" charset="0"/>
              </a:rPr>
              <a:t>at day 91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established modality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995" y="3056075"/>
            <a:ext cx="6840305" cy="310922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25" y="3070495"/>
            <a:ext cx="2828789" cy="3164098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2022, </a:t>
            </a:r>
            <a:r>
              <a:rPr lang="en-US" altLang="nl-NL" dirty="0">
                <a:latin typeface="Calibri" panose="020F0502020204030204" pitchFamily="34" charset="0"/>
              </a:rPr>
              <a:t>at day </a:t>
            </a:r>
            <a:r>
              <a:rPr lang="en-US" altLang="nl-NL" dirty="0" smtClean="0">
                <a:latin typeface="Calibri" panose="020F0502020204030204" pitchFamily="34" charset="0"/>
              </a:rPr>
              <a:t>91</a:t>
            </a: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established modality and age category</a:t>
            </a:r>
            <a:endParaRPr lang="en-GB" dirty="0"/>
          </a:p>
        </p:txBody>
      </p:sp>
      <p:sp>
        <p:nvSpPr>
          <p:cNvPr id="33" name="Tekstvak 24"/>
          <p:cNvSpPr txBox="1">
            <a:spLocks noChangeArrowheads="1"/>
          </p:cNvSpPr>
          <p:nvPr/>
        </p:nvSpPr>
        <p:spPr bwMode="auto">
          <a:xfrm>
            <a:off x="3543662" y="2238919"/>
            <a:ext cx="5072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NL" b="1" dirty="0">
                <a:latin typeface="Calibri" pitchFamily="34" charset="0"/>
                <a:cs typeface="Calibri" pitchFamily="34" charset="0"/>
              </a:rPr>
              <a:t>Incidence </a:t>
            </a:r>
            <a:r>
              <a:rPr lang="en-US" altLang="nl-NL" b="1" dirty="0" smtClean="0">
                <a:latin typeface="Calibri" pitchFamily="34" charset="0"/>
                <a:cs typeface="Calibri" pitchFamily="34" charset="0"/>
              </a:rPr>
              <a:t>at day 91 by established modality</a:t>
            </a:r>
            <a:endParaRPr lang="en-US" altLang="nl-NL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patients from registries providing individual patient data only</a:t>
            </a:r>
          </a:p>
        </p:txBody>
      </p:sp>
    </p:spTree>
    <p:extLst>
      <p:ext uri="{BB962C8B-B14F-4D97-AF65-F5344CB8AC3E}">
        <p14:creationId xmlns:p14="http://schemas.microsoft.com/office/powerpoint/2010/main" val="15020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95" y="2287988"/>
            <a:ext cx="3554276" cy="379204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664" y="2293634"/>
            <a:ext cx="3657917" cy="3792041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KRT, at day 1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last </a:t>
            </a:r>
            <a:r>
              <a:rPr lang="en-US" altLang="nl-NL" sz="2000" b="0" i="1" dirty="0">
                <a:latin typeface="Calibri" panose="020F0502020204030204" pitchFamily="34" charset="0"/>
              </a:rPr>
              <a:t>20 years (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2003-2022)</a:t>
            </a: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2321230"/>
            <a:ext cx="1440000" cy="18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935" y="2287455"/>
            <a:ext cx="3633531" cy="379204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60" y="2281125"/>
            <a:ext cx="3664014" cy="3792041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KRT, at day 1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last </a:t>
            </a:r>
            <a:r>
              <a:rPr lang="en-US" altLang="nl-NL" sz="2000" b="0" i="1" dirty="0">
                <a:latin typeface="Calibri" panose="020F0502020204030204" pitchFamily="34" charset="0"/>
              </a:rPr>
              <a:t>15 years (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2008-2022)</a:t>
            </a: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2321103"/>
            <a:ext cx="1440000" cy="1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60" y="2281125"/>
            <a:ext cx="3664014" cy="37920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097" y="2281116"/>
            <a:ext cx="3633531" cy="3792041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KRT, at day 1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last </a:t>
            </a:r>
            <a:r>
              <a:rPr lang="en-US" altLang="nl-NL" sz="2000" b="0" i="1" dirty="0">
                <a:latin typeface="Calibri" panose="020F0502020204030204" pitchFamily="34" charset="0"/>
              </a:rPr>
              <a:t>10 years (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2013-2022)</a:t>
            </a: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2320000"/>
            <a:ext cx="1440000" cy="18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38" y="2281116"/>
            <a:ext cx="3664014" cy="37920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333" y="2281125"/>
            <a:ext cx="3633531" cy="3792041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KRT, at day 1</a:t>
            </a: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last </a:t>
            </a:r>
            <a:r>
              <a:rPr lang="en-US" altLang="nl-NL" sz="2000" b="0" i="1" dirty="0">
                <a:latin typeface="Calibri" panose="020F0502020204030204" pitchFamily="34" charset="0"/>
              </a:rPr>
              <a:t>5 years (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2018-2022)</a:t>
            </a: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2318769"/>
            <a:ext cx="1440000" cy="18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91" y="1916832"/>
            <a:ext cx="5207285" cy="42484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fr-FR" altLang="nl-NL" dirty="0">
                <a:latin typeface="Calibri" panose="020F0502020204030204" pitchFamily="34" charset="0"/>
              </a:rPr>
              <a:t>Prevalent patients </a:t>
            </a:r>
            <a:r>
              <a:rPr lang="fr-FR" altLang="nl-NL" dirty="0" smtClean="0">
                <a:latin typeface="Calibri" panose="020F0502020204030204" pitchFamily="34" charset="0"/>
              </a:rPr>
              <a:t>on KRT </a:t>
            </a:r>
            <a:r>
              <a:rPr lang="fr-FR" altLang="nl-NL" dirty="0">
                <a:latin typeface="Calibri" panose="020F0502020204030204" pitchFamily="34" charset="0"/>
              </a:rPr>
              <a:t>in </a:t>
            </a:r>
            <a:r>
              <a:rPr lang="fr-FR" altLang="nl-NL" dirty="0" smtClean="0">
                <a:latin typeface="Calibri" panose="020F0502020204030204" pitchFamily="34" charset="0"/>
              </a:rPr>
              <a:t>2022</a:t>
            </a:r>
            <a:endParaRPr lang="en-US" altLang="nl-NL" sz="200" dirty="0">
              <a:latin typeface="Calibri" panose="020F0502020204030204" pitchFamily="34" charset="0"/>
            </a:endParaRP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country</a:t>
            </a:r>
            <a:endParaRPr lang="en-GB" dirty="0"/>
          </a:p>
        </p:txBody>
      </p:sp>
      <p:sp>
        <p:nvSpPr>
          <p:cNvPr id="53" name="Tekstvak 52"/>
          <p:cNvSpPr txBox="1"/>
          <p:nvPr/>
        </p:nvSpPr>
        <p:spPr>
          <a:xfrm>
            <a:off x="5588532" y="4161987"/>
            <a:ext cx="6240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Ukraine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4943872" y="5035295"/>
            <a:ext cx="6967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AL</a:t>
            </a:r>
            <a:endParaRPr lang="en-GB" sz="600" dirty="0"/>
          </a:p>
        </p:txBody>
      </p:sp>
      <p:sp>
        <p:nvSpPr>
          <p:cNvPr id="55" name="Tekstvak 54"/>
          <p:cNvSpPr txBox="1"/>
          <p:nvPr/>
        </p:nvSpPr>
        <p:spPr>
          <a:xfrm>
            <a:off x="5243938" y="3279210"/>
            <a:ext cx="1134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Estonia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3547761" y="2164214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Iceland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174708" y="3470604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Latvia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3159501" y="4651822"/>
            <a:ext cx="4993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Spain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4451376" y="2882702"/>
            <a:ext cx="5969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Norway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4966260" y="2534789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Sweden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4939093" y="4731023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Serbia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5245349" y="2868887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Finland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3984915" y="4323844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Switzerland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3246782" y="3515185"/>
            <a:ext cx="1248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United </a:t>
            </a:r>
          </a:p>
          <a:p>
            <a:pPr algn="ctr"/>
            <a:r>
              <a:rPr lang="en-GB" sz="600" dirty="0"/>
              <a:t>Kingdom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5059180" y="3586427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Lithuania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5978872" y="5135395"/>
            <a:ext cx="6069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Turkey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4149848" y="3762716"/>
            <a:ext cx="4339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NL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4778834" y="4684494"/>
            <a:ext cx="525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B</a:t>
            </a:r>
            <a:r>
              <a:rPr lang="en-GB" sz="600" dirty="0"/>
              <a:t>A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4828353" y="4249930"/>
            <a:ext cx="7829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Slovakia</a:t>
            </a:r>
          </a:p>
        </p:txBody>
      </p:sp>
      <p:sp>
        <p:nvSpPr>
          <p:cNvPr id="72" name="Tekstvak 71"/>
          <p:cNvSpPr txBox="1"/>
          <p:nvPr/>
        </p:nvSpPr>
        <p:spPr>
          <a:xfrm>
            <a:off x="4415851" y="3429000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DK</a:t>
            </a:r>
            <a:endParaRPr lang="en-GB" sz="600" dirty="0"/>
          </a:p>
        </p:txBody>
      </p:sp>
      <p:sp>
        <p:nvSpPr>
          <p:cNvPr id="73" name="Tekstvak 72"/>
          <p:cNvSpPr txBox="1"/>
          <p:nvPr/>
        </p:nvSpPr>
        <p:spPr>
          <a:xfrm>
            <a:off x="3718443" y="4224642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France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4487708" y="4363086"/>
            <a:ext cx="6097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Austria</a:t>
            </a:r>
          </a:p>
        </p:txBody>
      </p:sp>
      <p:sp>
        <p:nvSpPr>
          <p:cNvPr id="75" name="Tekstvak 74"/>
          <p:cNvSpPr txBox="1"/>
          <p:nvPr/>
        </p:nvSpPr>
        <p:spPr>
          <a:xfrm>
            <a:off x="5152716" y="4559915"/>
            <a:ext cx="6886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Romania</a:t>
            </a:r>
          </a:p>
        </p:txBody>
      </p:sp>
      <p:sp>
        <p:nvSpPr>
          <p:cNvPr id="76" name="Tekstvak 75"/>
          <p:cNvSpPr txBox="1"/>
          <p:nvPr/>
        </p:nvSpPr>
        <p:spPr>
          <a:xfrm>
            <a:off x="4991915" y="4858960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XK</a:t>
            </a:r>
            <a:endParaRPr lang="en-GB" sz="600" dirty="0"/>
          </a:p>
        </p:txBody>
      </p:sp>
      <p:sp>
        <p:nvSpPr>
          <p:cNvPr id="77" name="Tekstvak 76"/>
          <p:cNvSpPr txBox="1"/>
          <p:nvPr/>
        </p:nvSpPr>
        <p:spPr>
          <a:xfrm>
            <a:off x="6096000" y="5797657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Israel</a:t>
            </a:r>
          </a:p>
        </p:txBody>
      </p:sp>
      <p:sp>
        <p:nvSpPr>
          <p:cNvPr id="78" name="Tekstvak 77"/>
          <p:cNvSpPr txBox="1"/>
          <p:nvPr/>
        </p:nvSpPr>
        <p:spPr>
          <a:xfrm>
            <a:off x="3879898" y="3869527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Belgium</a:t>
            </a:r>
          </a:p>
        </p:txBody>
      </p:sp>
      <p:sp>
        <p:nvSpPr>
          <p:cNvPr id="80" name="Tekstvak 79"/>
          <p:cNvSpPr txBox="1"/>
          <p:nvPr/>
        </p:nvSpPr>
        <p:spPr>
          <a:xfrm>
            <a:off x="4192274" y="4088851"/>
            <a:ext cx="1248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Czech </a:t>
            </a:r>
          </a:p>
          <a:p>
            <a:pPr algn="ctr"/>
            <a:r>
              <a:rPr lang="en-GB" sz="600" dirty="0"/>
              <a:t>Republic</a:t>
            </a:r>
          </a:p>
        </p:txBody>
      </p:sp>
      <p:sp>
        <p:nvSpPr>
          <p:cNvPr id="81" name="Tekstvak 80"/>
          <p:cNvSpPr txBox="1"/>
          <p:nvPr/>
        </p:nvSpPr>
        <p:spPr>
          <a:xfrm>
            <a:off x="4991915" y="5157192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Greece</a:t>
            </a:r>
          </a:p>
        </p:txBody>
      </p:sp>
      <p:sp>
        <p:nvSpPr>
          <p:cNvPr id="82" name="Tekstvak 81"/>
          <p:cNvSpPr txBox="1"/>
          <p:nvPr/>
        </p:nvSpPr>
        <p:spPr>
          <a:xfrm>
            <a:off x="2717820" y="4530867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Portugal</a:t>
            </a:r>
          </a:p>
        </p:txBody>
      </p:sp>
      <p:sp>
        <p:nvSpPr>
          <p:cNvPr id="83" name="Tekstvak 82"/>
          <p:cNvSpPr txBox="1"/>
          <p:nvPr/>
        </p:nvSpPr>
        <p:spPr>
          <a:xfrm>
            <a:off x="4372518" y="4717579"/>
            <a:ext cx="4993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Italy</a:t>
            </a:r>
          </a:p>
        </p:txBody>
      </p:sp>
      <p:sp>
        <p:nvSpPr>
          <p:cNvPr id="84" name="Tekstvak 83"/>
          <p:cNvSpPr txBox="1"/>
          <p:nvPr/>
        </p:nvSpPr>
        <p:spPr>
          <a:xfrm>
            <a:off x="5051975" y="4957099"/>
            <a:ext cx="7559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MK</a:t>
            </a:r>
            <a:endParaRPr lang="en-GB" sz="600" dirty="0"/>
          </a:p>
        </p:txBody>
      </p:sp>
      <p:sp>
        <p:nvSpPr>
          <p:cNvPr id="87" name="Tekstvak 86"/>
          <p:cNvSpPr txBox="1"/>
          <p:nvPr/>
        </p:nvSpPr>
        <p:spPr>
          <a:xfrm>
            <a:off x="5331208" y="3834976"/>
            <a:ext cx="6240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Belarus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4871864" y="4828510"/>
            <a:ext cx="7559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ME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4824605" y="3908549"/>
            <a:ext cx="832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Poland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605420" y="4540478"/>
            <a:ext cx="6886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Croatia</a:t>
            </a:r>
            <a:endParaRPr lang="en-GB" sz="600" dirty="0"/>
          </a:p>
        </p:txBody>
      </p:sp>
      <p:sp>
        <p:nvSpPr>
          <p:cNvPr id="39" name="Tekstvak 38"/>
          <p:cNvSpPr txBox="1"/>
          <p:nvPr/>
        </p:nvSpPr>
        <p:spPr>
          <a:xfrm>
            <a:off x="4799856" y="4396462"/>
            <a:ext cx="6097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Hungary</a:t>
            </a:r>
            <a:endParaRPr lang="en-GB" sz="600" dirty="0"/>
          </a:p>
        </p:txBody>
      </p:sp>
      <p:sp>
        <p:nvSpPr>
          <p:cNvPr id="40" name="Tekstvak 39"/>
          <p:cNvSpPr txBox="1"/>
          <p:nvPr/>
        </p:nvSpPr>
        <p:spPr>
          <a:xfrm>
            <a:off x="4079776" y="5476582"/>
            <a:ext cx="6097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 smtClean="0"/>
              <a:t>Sfax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25752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National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and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regional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 smtClean="0">
                <a:latin typeface="Calibri" panose="020F0502020204030204" pitchFamily="34" charset="0"/>
              </a:rPr>
              <a:t>renal</a:t>
            </a:r>
            <a:r>
              <a:rPr lang="en-US" altLang="nl-NL" sz="2000" dirty="0" smtClean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registries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that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contributed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</a:p>
          <a:p>
            <a:r>
              <a:rPr lang="en-US" altLang="nl-NL" dirty="0" smtClean="0">
                <a:latin typeface="Calibri" panose="020F0502020204030204" pitchFamily="34" charset="0"/>
              </a:rPr>
              <a:t>data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to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the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  <a:r>
              <a:rPr lang="en-US" altLang="nl-NL" sz="2000" dirty="0" smtClean="0">
                <a:latin typeface="Calibri" panose="020F0502020204030204" pitchFamily="34" charset="0"/>
              </a:rPr>
              <a:t> </a:t>
            </a:r>
            <a:r>
              <a:rPr lang="en-US" altLang="nl-NL" dirty="0" smtClean="0">
                <a:latin typeface="Calibri" panose="020F0502020204030204" pitchFamily="34" charset="0"/>
              </a:rPr>
              <a:t>ERA</a:t>
            </a:r>
            <a:r>
              <a:rPr lang="en-US" altLang="nl-NL" sz="2000" dirty="0" smtClean="0">
                <a:latin typeface="Calibri" panose="020F0502020204030204" pitchFamily="34" charset="0"/>
              </a:rPr>
              <a:t> </a:t>
            </a:r>
            <a:r>
              <a:rPr lang="en-US" altLang="nl-NL" dirty="0" smtClean="0">
                <a:latin typeface="Calibri" panose="020F0502020204030204" pitchFamily="34" charset="0"/>
              </a:rPr>
              <a:t>Registry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Annual</a:t>
            </a:r>
            <a:r>
              <a:rPr lang="en-US" altLang="nl-NL" sz="2000" dirty="0">
                <a:latin typeface="Calibri" panose="020F0502020204030204" pitchFamily="34" charset="0"/>
              </a:rPr>
              <a:t> </a:t>
            </a:r>
            <a:r>
              <a:rPr lang="en-US" altLang="nl-NL" dirty="0">
                <a:latin typeface="Calibri" panose="020F0502020204030204" pitchFamily="34" charset="0"/>
              </a:rPr>
              <a:t>Report</a:t>
            </a:r>
            <a:endParaRPr lang="en-GB" dirty="0"/>
          </a:p>
        </p:txBody>
      </p:sp>
      <p:sp>
        <p:nvSpPr>
          <p:cNvPr id="3" name="Rechthoek 2"/>
          <p:cNvSpPr/>
          <p:nvPr/>
        </p:nvSpPr>
        <p:spPr>
          <a:xfrm>
            <a:off x="7464152" y="5070231"/>
            <a:ext cx="144000" cy="158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100" dirty="0"/>
          </a:p>
        </p:txBody>
      </p:sp>
      <p:sp>
        <p:nvSpPr>
          <p:cNvPr id="6" name="Rechthoek 5"/>
          <p:cNvSpPr/>
          <p:nvPr/>
        </p:nvSpPr>
        <p:spPr>
          <a:xfrm>
            <a:off x="7464152" y="5623588"/>
            <a:ext cx="144000" cy="1584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3078" name="Tekstvak 3"/>
          <p:cNvSpPr txBox="1">
            <a:spLocks noChangeArrowheads="1"/>
          </p:cNvSpPr>
          <p:nvPr/>
        </p:nvSpPr>
        <p:spPr bwMode="auto">
          <a:xfrm>
            <a:off x="7601008" y="4911551"/>
            <a:ext cx="20233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1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Renal registries contributing with individual patient data</a:t>
            </a:r>
          </a:p>
        </p:txBody>
      </p:sp>
      <p:sp>
        <p:nvSpPr>
          <p:cNvPr id="3079" name="Tekstvak 7"/>
          <p:cNvSpPr txBox="1">
            <a:spLocks noChangeArrowheads="1"/>
          </p:cNvSpPr>
          <p:nvPr/>
        </p:nvSpPr>
        <p:spPr bwMode="auto">
          <a:xfrm>
            <a:off x="7608946" y="5467331"/>
            <a:ext cx="2303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1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Renal registries contributing with aggregated data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18" y="1917529"/>
            <a:ext cx="5200373" cy="424268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084217" y="1917529"/>
            <a:ext cx="5200373" cy="42426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4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80" y="1258547"/>
            <a:ext cx="4852837" cy="537104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020" y="2193229"/>
            <a:ext cx="5328366" cy="4791871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  <a:endParaRPr lang="en-US" altLang="nl-NL" sz="200" dirty="0">
              <a:latin typeface="Calibri" panose="020F0502020204030204" pitchFamily="34" charset="0"/>
            </a:endParaRP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country</a:t>
            </a:r>
            <a:endParaRPr lang="en-GB" dirty="0"/>
          </a:p>
        </p:txBody>
      </p:sp>
      <p:sp>
        <p:nvSpPr>
          <p:cNvPr id="32" name="Tekstvak 31"/>
          <p:cNvSpPr txBox="1"/>
          <p:nvPr/>
        </p:nvSpPr>
        <p:spPr>
          <a:xfrm>
            <a:off x="1865505" y="6409355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baseline="30000" dirty="0">
                <a:latin typeface="+mn-lt"/>
              </a:rPr>
              <a:t>a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20 years of age are not included; </a:t>
            </a:r>
            <a:r>
              <a:rPr lang="en-US" sz="900" i="1" baseline="30000" dirty="0">
                <a:latin typeface="+mn-lt"/>
              </a:rPr>
              <a:t>b</a:t>
            </a:r>
            <a:r>
              <a:rPr lang="en-US" sz="900" i="1" dirty="0">
                <a:latin typeface="+mn-lt"/>
              </a:rPr>
              <a:t> patients younger than 18 years of age are not included; </a:t>
            </a:r>
            <a:r>
              <a:rPr lang="nl-NL" sz="900" i="1" baseline="30000" dirty="0">
                <a:latin typeface="+mn-lt"/>
              </a:rPr>
              <a:t>c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data includes patients receiving dialysis only</a:t>
            </a:r>
            <a:endParaRPr lang="nl-NL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08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412" y="810415"/>
            <a:ext cx="4706520" cy="582828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16" y="1263114"/>
            <a:ext cx="5371042" cy="5236918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by country, adjusted </a:t>
            </a:r>
            <a:r>
              <a:rPr lang="en-US" altLang="nl-NL" sz="2000" b="0" i="1" dirty="0">
                <a:latin typeface="Calibri" panose="020F0502020204030204" pitchFamily="34" charset="0"/>
              </a:rPr>
              <a:t>for age and sex</a:t>
            </a:r>
            <a:endParaRPr lang="en-GB" sz="2000" dirty="0"/>
          </a:p>
        </p:txBody>
      </p:sp>
      <p:sp>
        <p:nvSpPr>
          <p:cNvPr id="20" name="Tekstvak 19"/>
          <p:cNvSpPr txBox="1"/>
          <p:nvPr/>
        </p:nvSpPr>
        <p:spPr>
          <a:xfrm>
            <a:off x="1865505" y="6409355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baseline="30000" dirty="0" smtClean="0">
                <a:latin typeface="+mn-lt"/>
              </a:rPr>
              <a:t>a</a:t>
            </a:r>
            <a:r>
              <a:rPr lang="nl-NL" sz="900" i="1" dirty="0" smtClean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20 years of age are not included; </a:t>
            </a:r>
            <a:r>
              <a:rPr lang="en-US" sz="900" i="1" baseline="30000" dirty="0" smtClean="0">
                <a:latin typeface="+mn-lt"/>
              </a:rPr>
              <a:t>b</a:t>
            </a:r>
            <a:r>
              <a:rPr lang="en-US" sz="900" i="1" dirty="0" smtClean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18 years of age are not included; </a:t>
            </a:r>
            <a:r>
              <a:rPr lang="en-US" sz="900" i="1" baseline="30000" dirty="0" smtClean="0">
                <a:latin typeface="+mn-lt"/>
              </a:rPr>
              <a:t>c</a:t>
            </a:r>
            <a:r>
              <a:rPr lang="en-US" sz="900" i="1" dirty="0" smtClean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data includes patients receiving dialysis </a:t>
            </a:r>
            <a:r>
              <a:rPr lang="en-US" sz="900" i="1" dirty="0" smtClean="0">
                <a:latin typeface="+mn-lt"/>
              </a:rPr>
              <a:t>only</a:t>
            </a:r>
            <a:endParaRPr lang="en-US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0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490" y="3257276"/>
            <a:ext cx="5054022" cy="352989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04" y="1263310"/>
            <a:ext cx="5169856" cy="5188146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  <a:endParaRPr lang="en-US" altLang="nl-NL" sz="200" dirty="0">
              <a:latin typeface="Calibri" panose="020F0502020204030204" pitchFamily="34" charset="0"/>
            </a:endParaRP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mean </a:t>
            </a:r>
            <a:r>
              <a:rPr lang="en-US" altLang="nl-NL" sz="2000" b="0" i="1" dirty="0">
                <a:latin typeface="Calibri" panose="020F0502020204030204" pitchFamily="34" charset="0"/>
              </a:rPr>
              <a:t>age</a:t>
            </a:r>
            <a:endParaRPr lang="en-GB" dirty="0"/>
          </a:p>
        </p:txBody>
      </p:sp>
      <p:sp>
        <p:nvSpPr>
          <p:cNvPr id="31" name="Tekstvak 30"/>
          <p:cNvSpPr txBox="1"/>
          <p:nvPr/>
        </p:nvSpPr>
        <p:spPr>
          <a:xfrm>
            <a:off x="1865505" y="6409355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baseline="30000" dirty="0" smtClean="0">
                <a:latin typeface="+mn-lt"/>
              </a:rPr>
              <a:t>a</a:t>
            </a:r>
            <a:r>
              <a:rPr lang="nl-NL" sz="900" i="1" dirty="0" smtClean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20 years of age are not </a:t>
            </a:r>
            <a:r>
              <a:rPr lang="en-US" sz="900" i="1" dirty="0" smtClean="0">
                <a:latin typeface="+mn-lt"/>
              </a:rPr>
              <a:t>included; </a:t>
            </a:r>
            <a:r>
              <a:rPr lang="nl-NL" sz="900" i="1" baseline="30000" dirty="0"/>
              <a:t>b</a:t>
            </a:r>
            <a:r>
              <a:rPr lang="en-US" sz="900" i="1" dirty="0" smtClean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18 years of age are not included; </a:t>
            </a:r>
            <a:r>
              <a:rPr lang="nl-NL" sz="900" i="1" baseline="30000" dirty="0"/>
              <a:t>c</a:t>
            </a:r>
            <a:r>
              <a:rPr lang="en-US" sz="900" i="1" dirty="0" smtClean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data includes patients receiving dialysis </a:t>
            </a:r>
            <a:r>
              <a:rPr lang="en-US" sz="900" i="1" dirty="0" smtClean="0">
                <a:latin typeface="+mn-lt"/>
              </a:rPr>
              <a:t>only</a:t>
            </a:r>
            <a:endParaRPr lang="en-US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12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108" y="1240691"/>
            <a:ext cx="5169856" cy="54442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96" y="1190517"/>
            <a:ext cx="5151566" cy="5297883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for </a:t>
            </a:r>
            <a:r>
              <a:rPr lang="en-US" altLang="nl-NL" sz="2000" b="0" i="1" dirty="0">
                <a:latin typeface="Calibri" panose="020F0502020204030204" pitchFamily="34" charset="0"/>
              </a:rPr>
              <a:t>registries providing individual patient data only</a:t>
            </a:r>
            <a:endParaRPr lang="en-GB" sz="2000" dirty="0"/>
          </a:p>
        </p:txBody>
      </p:sp>
      <p:sp>
        <p:nvSpPr>
          <p:cNvPr id="17" name="Tekstvak 16"/>
          <p:cNvSpPr txBox="1"/>
          <p:nvPr/>
        </p:nvSpPr>
        <p:spPr>
          <a:xfrm>
            <a:off x="1865505" y="6409355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baseline="30000" dirty="0">
                <a:latin typeface="+mn-lt"/>
              </a:rPr>
              <a:t>a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20 years of age are not included; </a:t>
            </a:r>
            <a:endParaRPr lang="nl-NL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43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63" y="2521569"/>
            <a:ext cx="4706520" cy="372497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64" y="2532998"/>
            <a:ext cx="4980864" cy="3676207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age category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5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45" y="2524729"/>
            <a:ext cx="5084505" cy="36823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962" y="2521273"/>
            <a:ext cx="4706520" cy="3724979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  <a:endParaRPr lang="en-US" altLang="nl-NL" sz="200" dirty="0">
              <a:latin typeface="Calibri" panose="020F0502020204030204" pitchFamily="34" charset="0"/>
            </a:endParaRP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sex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9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897" y="2526080"/>
            <a:ext cx="5468586" cy="376765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14" y="2522090"/>
            <a:ext cx="5175953" cy="368840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 smtClean="0">
                <a:latin typeface="Calibri" panose="020F0502020204030204" pitchFamily="34" charset="0"/>
              </a:rPr>
              <a:t>Prevalent </a:t>
            </a:r>
            <a:r>
              <a:rPr lang="en-US" altLang="nl-NL" dirty="0">
                <a:latin typeface="Calibri" panose="020F0502020204030204" pitchFamily="34" charset="0"/>
              </a:rPr>
              <a:t>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primary renal 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disease (1995 PRD codes)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9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08" y="2974831"/>
            <a:ext cx="4133446" cy="310922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979" y="2959406"/>
            <a:ext cx="7760881" cy="3158002"/>
          </a:xfrm>
          <a:prstGeom prst="rect">
            <a:avLst/>
          </a:prstGeom>
        </p:spPr>
      </p:pic>
      <p:sp>
        <p:nvSpPr>
          <p:cNvPr id="48" name="Tekstvak 24"/>
          <p:cNvSpPr txBox="1">
            <a:spLocks noChangeArrowheads="1"/>
          </p:cNvSpPr>
          <p:nvPr/>
        </p:nvSpPr>
        <p:spPr bwMode="auto">
          <a:xfrm>
            <a:off x="3719742" y="2053228"/>
            <a:ext cx="47288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NL" b="1" dirty="0" smtClean="0">
                <a:latin typeface="Calibri" pitchFamily="34" charset="0"/>
                <a:cs typeface="Calibri" pitchFamily="34" charset="0"/>
              </a:rPr>
              <a:t>Prevalence </a:t>
            </a:r>
            <a:r>
              <a:rPr lang="en-US" altLang="nl-NL" b="1" dirty="0">
                <a:latin typeface="Calibri" pitchFamily="34" charset="0"/>
                <a:cs typeface="Calibri" pitchFamily="34" charset="0"/>
              </a:rPr>
              <a:t>by primary renal disease</a:t>
            </a:r>
          </a:p>
          <a:p>
            <a:pPr algn="ctr" eaLnBrk="1" hangingPunct="1"/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patients from registries providing </a:t>
            </a:r>
            <a:r>
              <a:rPr lang="en-US" altLang="nl-NL" sz="1300" i="1" dirty="0" smtClean="0">
                <a:latin typeface="Calibri" pitchFamily="34" charset="0"/>
                <a:cs typeface="Calibri" pitchFamily="34" charset="0"/>
              </a:rPr>
              <a:t>individual </a:t>
            </a:r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patient data only</a:t>
            </a:r>
          </a:p>
        </p:txBody>
      </p:sp>
      <p:sp>
        <p:nvSpPr>
          <p:cNvPr id="47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primary </a:t>
            </a:r>
            <a:r>
              <a:rPr lang="en-US" altLang="nl-NL" sz="2000" b="0" i="1" dirty="0">
                <a:latin typeface="Calibri" panose="020F0502020204030204" pitchFamily="34" charset="0"/>
              </a:rPr>
              <a:t>renal disease 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(1995 PRD codes) and </a:t>
            </a:r>
            <a:r>
              <a:rPr lang="en-US" altLang="nl-NL" sz="2000" b="0" i="1" dirty="0">
                <a:latin typeface="Calibri" panose="020F0502020204030204" pitchFamily="34" charset="0"/>
              </a:rPr>
              <a:t>age category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568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55" y="2522928"/>
            <a:ext cx="4669941" cy="36823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472" y="2530130"/>
            <a:ext cx="4706520" cy="3718882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modality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5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932" y="3358438"/>
            <a:ext cx="7151228" cy="260931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37" y="3351347"/>
            <a:ext cx="4224894" cy="2767824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modality and age category</a:t>
            </a:r>
            <a:endParaRPr lang="en-GB" dirty="0"/>
          </a:p>
        </p:txBody>
      </p:sp>
      <p:sp>
        <p:nvSpPr>
          <p:cNvPr id="33" name="Tekstvak 24"/>
          <p:cNvSpPr txBox="1">
            <a:spLocks noChangeArrowheads="1"/>
          </p:cNvSpPr>
          <p:nvPr/>
        </p:nvSpPr>
        <p:spPr bwMode="auto">
          <a:xfrm>
            <a:off x="3543662" y="2412177"/>
            <a:ext cx="5072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NL" b="1" dirty="0" smtClean="0">
                <a:latin typeface="Calibri" pitchFamily="34" charset="0"/>
                <a:cs typeface="Calibri" pitchFamily="34" charset="0"/>
              </a:rPr>
              <a:t>Prevalence by modality</a:t>
            </a:r>
            <a:endParaRPr lang="en-US" altLang="nl-NL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patients from registries providing individual patient data only</a:t>
            </a:r>
          </a:p>
        </p:txBody>
      </p:sp>
    </p:spTree>
    <p:extLst>
      <p:ext uri="{BB962C8B-B14F-4D97-AF65-F5344CB8AC3E}">
        <p14:creationId xmlns:p14="http://schemas.microsoft.com/office/powerpoint/2010/main" val="4143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Afbeelding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48" y="1916832"/>
            <a:ext cx="5206170" cy="42484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2022, at </a:t>
            </a:r>
            <a:r>
              <a:rPr lang="en-US" altLang="nl-NL" dirty="0">
                <a:latin typeface="Calibri" panose="020F0502020204030204" pitchFamily="34" charset="0"/>
              </a:rPr>
              <a:t>day </a:t>
            </a:r>
            <a:r>
              <a:rPr lang="en-US" altLang="nl-NL" dirty="0" smtClean="0">
                <a:latin typeface="Calibri" panose="020F0502020204030204" pitchFamily="34" charset="0"/>
              </a:rPr>
              <a:t>1</a:t>
            </a:r>
            <a:endParaRPr lang="en-US" altLang="nl-NL" dirty="0">
              <a:latin typeface="Calibri" panose="020F0502020204030204" pitchFamily="34" charset="0"/>
            </a:endParaRP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country</a:t>
            </a:r>
            <a:endParaRPr lang="en-GB" dirty="0"/>
          </a:p>
        </p:txBody>
      </p:sp>
      <p:sp>
        <p:nvSpPr>
          <p:cNvPr id="39" name="Tekstvak 38"/>
          <p:cNvSpPr txBox="1"/>
          <p:nvPr/>
        </p:nvSpPr>
        <p:spPr>
          <a:xfrm>
            <a:off x="5571280" y="4146881"/>
            <a:ext cx="6240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Ukraine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4941358" y="5032669"/>
            <a:ext cx="6967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AL</a:t>
            </a:r>
            <a:endParaRPr lang="en-GB" sz="600" dirty="0"/>
          </a:p>
        </p:txBody>
      </p:sp>
      <p:sp>
        <p:nvSpPr>
          <p:cNvPr id="41" name="Tekstvak 40"/>
          <p:cNvSpPr txBox="1"/>
          <p:nvPr/>
        </p:nvSpPr>
        <p:spPr>
          <a:xfrm>
            <a:off x="5226686" y="3264104"/>
            <a:ext cx="1134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Estonia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3530509" y="2132856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Iceland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5266207" y="3461677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Latvia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3142249" y="4636716"/>
            <a:ext cx="4993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Spain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4473644" y="2869188"/>
            <a:ext cx="5969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Norway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4902655" y="2621806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Sweden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4926620" y="4741396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Serbia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5228097" y="2941196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Finland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3967663" y="4308738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Switzerland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3229530" y="3500079"/>
            <a:ext cx="1248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United </a:t>
            </a:r>
          </a:p>
          <a:p>
            <a:pPr algn="ctr"/>
            <a:r>
              <a:rPr lang="en-GB" sz="600" dirty="0"/>
              <a:t>Kingdom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5118679" y="3589268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Lithuania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961620" y="5120289"/>
            <a:ext cx="6069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Turkey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4132596" y="3773934"/>
            <a:ext cx="4339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NL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782604" y="4710038"/>
            <a:ext cx="525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B</a:t>
            </a:r>
            <a:r>
              <a:rPr lang="en-GB" sz="600" dirty="0"/>
              <a:t>A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4828353" y="4238340"/>
            <a:ext cx="7829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Slovakia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4422564" y="3445252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DK</a:t>
            </a:r>
            <a:endParaRPr lang="en-GB" sz="600" dirty="0"/>
          </a:p>
        </p:txBody>
      </p:sp>
      <p:sp>
        <p:nvSpPr>
          <p:cNvPr id="61" name="Tekstvak 60"/>
          <p:cNvSpPr txBox="1"/>
          <p:nvPr/>
        </p:nvSpPr>
        <p:spPr>
          <a:xfrm>
            <a:off x="3701191" y="4209536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France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4470456" y="4347980"/>
            <a:ext cx="6097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Austria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5135464" y="4544809"/>
            <a:ext cx="6886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Romania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5001930" y="4894704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XK</a:t>
            </a:r>
            <a:endParaRPr lang="en-GB" sz="600" dirty="0"/>
          </a:p>
        </p:txBody>
      </p:sp>
      <p:sp>
        <p:nvSpPr>
          <p:cNvPr id="65" name="Tekstvak 64"/>
          <p:cNvSpPr txBox="1"/>
          <p:nvPr/>
        </p:nvSpPr>
        <p:spPr>
          <a:xfrm>
            <a:off x="6054783" y="5893524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Israel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3939178" y="3905043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Belgium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5813367" y="5610500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Cyprus</a:t>
            </a:r>
          </a:p>
        </p:txBody>
      </p:sp>
      <p:sp>
        <p:nvSpPr>
          <p:cNvPr id="76" name="Tekstvak 75"/>
          <p:cNvSpPr txBox="1"/>
          <p:nvPr/>
        </p:nvSpPr>
        <p:spPr>
          <a:xfrm>
            <a:off x="4175022" y="4061966"/>
            <a:ext cx="1248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Czech </a:t>
            </a:r>
          </a:p>
          <a:p>
            <a:pPr algn="ctr"/>
            <a:r>
              <a:rPr lang="en-GB" sz="600" dirty="0"/>
              <a:t>Republic</a:t>
            </a:r>
          </a:p>
        </p:txBody>
      </p:sp>
      <p:sp>
        <p:nvSpPr>
          <p:cNvPr id="78" name="Tekstvak 77"/>
          <p:cNvSpPr txBox="1"/>
          <p:nvPr/>
        </p:nvSpPr>
        <p:spPr>
          <a:xfrm>
            <a:off x="4998628" y="5214094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Greece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2700568" y="4515761"/>
            <a:ext cx="1248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Portugal</a:t>
            </a:r>
          </a:p>
        </p:txBody>
      </p:sp>
      <p:sp>
        <p:nvSpPr>
          <p:cNvPr id="100" name="Tekstvak 99"/>
          <p:cNvSpPr txBox="1"/>
          <p:nvPr/>
        </p:nvSpPr>
        <p:spPr>
          <a:xfrm>
            <a:off x="4345470" y="4718822"/>
            <a:ext cx="4993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Italy</a:t>
            </a:r>
          </a:p>
        </p:txBody>
      </p:sp>
      <p:sp>
        <p:nvSpPr>
          <p:cNvPr id="102" name="Tekstvak 101"/>
          <p:cNvSpPr txBox="1"/>
          <p:nvPr/>
        </p:nvSpPr>
        <p:spPr>
          <a:xfrm>
            <a:off x="5068167" y="4980053"/>
            <a:ext cx="7559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MK</a:t>
            </a:r>
            <a:endParaRPr lang="en-GB" sz="600" dirty="0"/>
          </a:p>
        </p:txBody>
      </p:sp>
      <p:sp>
        <p:nvSpPr>
          <p:cNvPr id="104" name="Tekstvak 103"/>
          <p:cNvSpPr txBox="1"/>
          <p:nvPr/>
        </p:nvSpPr>
        <p:spPr>
          <a:xfrm>
            <a:off x="5313956" y="3819870"/>
            <a:ext cx="6240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Belarus</a:t>
            </a:r>
          </a:p>
        </p:txBody>
      </p:sp>
      <p:sp>
        <p:nvSpPr>
          <p:cNvPr id="106" name="Tekstvak 105"/>
          <p:cNvSpPr txBox="1"/>
          <p:nvPr/>
        </p:nvSpPr>
        <p:spPr>
          <a:xfrm>
            <a:off x="4807353" y="3893443"/>
            <a:ext cx="832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Poland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588168" y="4570204"/>
            <a:ext cx="6886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Croatia</a:t>
            </a:r>
            <a:endParaRPr lang="en-GB" sz="600" dirty="0"/>
          </a:p>
        </p:txBody>
      </p:sp>
      <p:sp>
        <p:nvSpPr>
          <p:cNvPr id="49" name="Tekstvak 48"/>
          <p:cNvSpPr txBox="1"/>
          <p:nvPr/>
        </p:nvSpPr>
        <p:spPr>
          <a:xfrm>
            <a:off x="4877976" y="4854054"/>
            <a:ext cx="6967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ME</a:t>
            </a:r>
            <a:endParaRPr lang="en-GB" sz="600" dirty="0"/>
          </a:p>
        </p:txBody>
      </p:sp>
      <p:sp>
        <p:nvSpPr>
          <p:cNvPr id="50" name="Tekstvak 49"/>
          <p:cNvSpPr txBox="1"/>
          <p:nvPr/>
        </p:nvSpPr>
        <p:spPr>
          <a:xfrm>
            <a:off x="4021900" y="5502126"/>
            <a:ext cx="6886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 smtClean="0"/>
              <a:t>Sfax</a:t>
            </a:r>
            <a:endParaRPr lang="en-GB" sz="600" dirty="0"/>
          </a:p>
        </p:txBody>
      </p:sp>
      <p:sp>
        <p:nvSpPr>
          <p:cNvPr id="5" name="Rechthoek 4"/>
          <p:cNvSpPr/>
          <p:nvPr/>
        </p:nvSpPr>
        <p:spPr>
          <a:xfrm>
            <a:off x="4803880" y="4427516"/>
            <a:ext cx="51007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 smtClean="0"/>
              <a:t>Hungary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0895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75" y="2241221"/>
            <a:ext cx="3706689" cy="38164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170" y="2254747"/>
            <a:ext cx="3810330" cy="3816427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last </a:t>
            </a:r>
            <a:r>
              <a:rPr lang="en-US" altLang="nl-NL" sz="2000" b="0" i="1" dirty="0">
                <a:latin typeface="Calibri" panose="020F0502020204030204" pitchFamily="34" charset="0"/>
              </a:rPr>
              <a:t>20 years (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2003-2022)</a:t>
            </a: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2321231"/>
            <a:ext cx="1440000" cy="18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250" y="2250450"/>
            <a:ext cx="3810330" cy="38164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192" y="2248584"/>
            <a:ext cx="3834716" cy="3816427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last </a:t>
            </a:r>
            <a:r>
              <a:rPr lang="en-US" altLang="nl-NL" sz="2000" b="0" i="1" dirty="0">
                <a:latin typeface="Calibri" panose="020F0502020204030204" pitchFamily="34" charset="0"/>
              </a:rPr>
              <a:t>15 years (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2008-2022)</a:t>
            </a: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58" y="2304000"/>
            <a:ext cx="1396083" cy="17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035" y="2251041"/>
            <a:ext cx="3700593" cy="38164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36" y="2250460"/>
            <a:ext cx="3834716" cy="3816427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KRT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last </a:t>
            </a:r>
            <a:r>
              <a:rPr lang="en-US" altLang="nl-NL" sz="2000" b="0" i="1" dirty="0">
                <a:latin typeface="Calibri" panose="020F0502020204030204" pitchFamily="34" charset="0"/>
              </a:rPr>
              <a:t>10 years (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2013-2022)</a:t>
            </a: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2320000"/>
            <a:ext cx="1440000" cy="18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74" y="2251044"/>
            <a:ext cx="3853006" cy="381642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180" y="2260139"/>
            <a:ext cx="3785944" cy="3816427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Prevalent patients </a:t>
            </a:r>
            <a:r>
              <a:rPr lang="en-US" altLang="nl-NL" dirty="0" smtClean="0">
                <a:latin typeface="Calibri" panose="020F0502020204030204" pitchFamily="34" charset="0"/>
              </a:rPr>
              <a:t>on </a:t>
            </a:r>
            <a:r>
              <a:rPr lang="en-US" altLang="nl-NL" dirty="0">
                <a:latin typeface="Calibri" panose="020F0502020204030204" pitchFamily="34" charset="0"/>
              </a:rPr>
              <a:t>K</a:t>
            </a:r>
            <a:r>
              <a:rPr lang="en-US" altLang="nl-NL" dirty="0" smtClean="0">
                <a:latin typeface="Calibri" panose="020F0502020204030204" pitchFamily="34" charset="0"/>
              </a:rPr>
              <a:t>RT</a:t>
            </a:r>
            <a:br>
              <a:rPr lang="en-US" altLang="nl-NL" dirty="0" smtClean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last </a:t>
            </a:r>
            <a:r>
              <a:rPr lang="en-US" altLang="nl-NL" sz="2000" b="0" i="1" dirty="0">
                <a:latin typeface="Calibri" panose="020F0502020204030204" pitchFamily="34" charset="0"/>
              </a:rPr>
              <a:t>5 years (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2018-2022)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2318769"/>
            <a:ext cx="1440000" cy="18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997" y="2383944"/>
            <a:ext cx="5291787" cy="443827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587" y="1265241"/>
            <a:ext cx="5645385" cy="5273497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 smtClean="0">
                <a:latin typeface="Calibri" panose="020F0502020204030204" pitchFamily="34" charset="0"/>
              </a:rPr>
              <a:t>Kidney transplantations performed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</a:p>
          <a:p>
            <a:r>
              <a:rPr lang="en-US" altLang="nl-NL" sz="200" dirty="0">
                <a:latin typeface="Calibri" panose="020F0502020204030204" pitchFamily="34" charset="0"/>
              </a:rPr>
              <a:t> 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country</a:t>
            </a:r>
            <a:endParaRPr lang="en-GB" dirty="0"/>
          </a:p>
        </p:txBody>
      </p:sp>
      <p:sp>
        <p:nvSpPr>
          <p:cNvPr id="32" name="Tekstvak 31"/>
          <p:cNvSpPr txBox="1"/>
          <p:nvPr/>
        </p:nvSpPr>
        <p:spPr>
          <a:xfrm>
            <a:off x="1864800" y="6408000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baseline="30000" dirty="0">
                <a:latin typeface="+mn-lt"/>
              </a:rPr>
              <a:t>a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20 years of age are not included;  </a:t>
            </a:r>
            <a:r>
              <a:rPr lang="en-US" sz="900" i="1" baseline="30000" dirty="0" err="1">
                <a:latin typeface="+mn-lt"/>
              </a:rPr>
              <a:t>bc</a:t>
            </a:r>
            <a:r>
              <a:rPr lang="en-US" sz="900" i="1" dirty="0">
                <a:latin typeface="+mn-lt"/>
              </a:rPr>
              <a:t> </a:t>
            </a:r>
            <a:r>
              <a:rPr lang="en-US" sz="900" i="1" dirty="0" smtClean="0">
                <a:latin typeface="+mn-lt"/>
              </a:rPr>
              <a:t>transplantation </a:t>
            </a:r>
            <a:r>
              <a:rPr lang="en-US" sz="900" i="1" dirty="0">
                <a:latin typeface="+mn-lt"/>
              </a:rPr>
              <a:t>rates are underestimated by </a:t>
            </a:r>
            <a:r>
              <a:rPr lang="en-US" sz="900" i="1" dirty="0" smtClean="0">
                <a:latin typeface="+mn-lt"/>
              </a:rPr>
              <a:t>15% </a:t>
            </a:r>
            <a:r>
              <a:rPr lang="en-US" sz="900" i="1" dirty="0">
                <a:latin typeface="+mn-lt"/>
              </a:rPr>
              <a:t>(b), 30% (c); </a:t>
            </a:r>
            <a:r>
              <a:rPr lang="en-US" sz="900" i="1" baseline="30000" dirty="0">
                <a:latin typeface="+mn-lt"/>
              </a:rPr>
              <a:t>d</a:t>
            </a:r>
            <a:r>
              <a:rPr lang="en-US" sz="900" i="1" dirty="0">
                <a:latin typeface="+mn-lt"/>
              </a:rPr>
              <a:t> patients younger than 18 years of age are not included </a:t>
            </a:r>
            <a:endParaRPr lang="nl-NL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71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690" y="2303569"/>
            <a:ext cx="5285690" cy="455410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71" y="1261550"/>
            <a:ext cx="5547841" cy="5261304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 smtClean="0">
                <a:latin typeface="Calibri" panose="020F0502020204030204" pitchFamily="34" charset="0"/>
              </a:rPr>
              <a:t>Kidney transplantations performed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</a:p>
          <a:p>
            <a:r>
              <a:rPr lang="en-US" altLang="nl-NL" sz="200" dirty="0" smtClean="0">
                <a:latin typeface="Calibri" panose="020F0502020204030204" pitchFamily="34" charset="0"/>
              </a:rPr>
              <a:t> 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transplants </a:t>
            </a:r>
            <a:r>
              <a:rPr lang="en-US" altLang="nl-NL" sz="2000" b="0" i="1" dirty="0">
                <a:latin typeface="Calibri" panose="020F0502020204030204" pitchFamily="34" charset="0"/>
              </a:rPr>
              <a:t>from deceased 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donors, by </a:t>
            </a:r>
            <a:r>
              <a:rPr lang="en-US" altLang="nl-NL" sz="2000" b="0" i="1" dirty="0">
                <a:latin typeface="Calibri" panose="020F0502020204030204" pitchFamily="34" charset="0"/>
              </a:rPr>
              <a:t>country</a:t>
            </a:r>
            <a:endParaRPr lang="en-GB" sz="2000" dirty="0"/>
          </a:p>
        </p:txBody>
      </p:sp>
      <p:sp>
        <p:nvSpPr>
          <p:cNvPr id="21" name="Tekstvak 20"/>
          <p:cNvSpPr txBox="1"/>
          <p:nvPr/>
        </p:nvSpPr>
        <p:spPr>
          <a:xfrm>
            <a:off x="1865505" y="6408000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baseline="30000" dirty="0">
                <a:latin typeface="+mn-lt"/>
              </a:rPr>
              <a:t>a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20 years of age are not included;  </a:t>
            </a:r>
            <a:r>
              <a:rPr lang="en-US" sz="900" i="1" baseline="30000" dirty="0" err="1">
                <a:latin typeface="+mn-lt"/>
              </a:rPr>
              <a:t>bc</a:t>
            </a:r>
            <a:r>
              <a:rPr lang="en-US" sz="900" i="1" dirty="0">
                <a:latin typeface="+mn-lt"/>
              </a:rPr>
              <a:t> </a:t>
            </a:r>
            <a:r>
              <a:rPr lang="en-US" sz="900" i="1" dirty="0" smtClean="0">
                <a:latin typeface="+mn-lt"/>
              </a:rPr>
              <a:t>transplantation </a:t>
            </a:r>
            <a:r>
              <a:rPr lang="en-US" sz="900" i="1" dirty="0">
                <a:latin typeface="+mn-lt"/>
              </a:rPr>
              <a:t>rates are underestimated by 16% (b), 30% (c); </a:t>
            </a:r>
            <a:r>
              <a:rPr lang="en-US" sz="900" i="1" baseline="30000" dirty="0">
                <a:latin typeface="+mn-lt"/>
              </a:rPr>
              <a:t>d</a:t>
            </a:r>
            <a:r>
              <a:rPr lang="en-US" sz="900" i="1" dirty="0">
                <a:latin typeface="+mn-lt"/>
              </a:rPr>
              <a:t> patients younger than 18 years of age are not included </a:t>
            </a:r>
            <a:endParaRPr lang="nl-NL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5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172" y="2160564"/>
            <a:ext cx="5572227" cy="473090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61" y="1264475"/>
            <a:ext cx="5645385" cy="5261304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 smtClean="0">
                <a:latin typeface="Calibri" panose="020F0502020204030204" pitchFamily="34" charset="0"/>
              </a:rPr>
              <a:t>Kidney transplantations performed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</a:t>
            </a: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transplants </a:t>
            </a:r>
            <a:r>
              <a:rPr lang="en-US" altLang="nl-NL" sz="2000" b="0" i="1" dirty="0">
                <a:latin typeface="Calibri" panose="020F0502020204030204" pitchFamily="34" charset="0"/>
              </a:rPr>
              <a:t>from living </a:t>
            </a:r>
            <a:r>
              <a:rPr lang="en-US" altLang="nl-NL" sz="2000" b="0" i="1" dirty="0" smtClean="0">
                <a:latin typeface="Calibri" panose="020F0502020204030204" pitchFamily="34" charset="0"/>
              </a:rPr>
              <a:t>donors, by </a:t>
            </a:r>
            <a:r>
              <a:rPr lang="en-US" altLang="nl-NL" sz="2000" b="0" i="1" dirty="0">
                <a:latin typeface="Calibri" panose="020F0502020204030204" pitchFamily="34" charset="0"/>
              </a:rPr>
              <a:t>country</a:t>
            </a:r>
            <a:endParaRPr lang="en-GB" sz="2000" dirty="0"/>
          </a:p>
        </p:txBody>
      </p:sp>
      <p:sp>
        <p:nvSpPr>
          <p:cNvPr id="29" name="Tekstvak 28"/>
          <p:cNvSpPr txBox="1"/>
          <p:nvPr/>
        </p:nvSpPr>
        <p:spPr>
          <a:xfrm>
            <a:off x="1865505" y="6408000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baseline="30000" dirty="0">
                <a:latin typeface="+mn-lt"/>
              </a:rPr>
              <a:t>a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20 years of age are not included;  </a:t>
            </a:r>
            <a:r>
              <a:rPr lang="en-US" sz="900" i="1" baseline="30000" dirty="0" err="1">
                <a:latin typeface="+mn-lt"/>
              </a:rPr>
              <a:t>bc</a:t>
            </a:r>
            <a:r>
              <a:rPr lang="en-US" sz="900" i="1" dirty="0">
                <a:latin typeface="+mn-lt"/>
              </a:rPr>
              <a:t> transplant rates are underestimated by 12% (b), 30% (c); </a:t>
            </a:r>
            <a:r>
              <a:rPr lang="en-US" sz="900" i="1" baseline="30000" dirty="0">
                <a:latin typeface="+mn-lt"/>
              </a:rPr>
              <a:t>d</a:t>
            </a:r>
            <a:r>
              <a:rPr lang="en-US" sz="900" i="1" dirty="0">
                <a:latin typeface="+mn-lt"/>
              </a:rPr>
              <a:t> patients younger than 18 years of age are not included </a:t>
            </a:r>
            <a:endParaRPr lang="nl-NL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6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36" y="2520173"/>
            <a:ext cx="4566300" cy="36823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496" y="2520985"/>
            <a:ext cx="4712616" cy="3737172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 smtClean="0">
                <a:latin typeface="Calibri" panose="020F0502020204030204" pitchFamily="34" charset="0"/>
              </a:rPr>
              <a:t>Kidney transplantations performed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 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donor 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5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6" y="2953713"/>
            <a:ext cx="4145639" cy="289585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84" y="2951230"/>
            <a:ext cx="7108552" cy="3023878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 smtClean="0">
                <a:latin typeface="Calibri" panose="020F0502020204030204" pitchFamily="34" charset="0"/>
              </a:rPr>
              <a:t>Kidney transplantations performed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 </a:t>
            </a:r>
            <a:r>
              <a:rPr lang="en-US" altLang="nl-NL" dirty="0">
                <a:latin typeface="Calibri" panose="020F0502020204030204" pitchFamily="34" charset="0"/>
              </a:rPr>
              <a:t/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donor type</a:t>
            </a:r>
            <a:endParaRPr lang="en-GB" dirty="0"/>
          </a:p>
        </p:txBody>
      </p:sp>
      <p:sp>
        <p:nvSpPr>
          <p:cNvPr id="33" name="Tekstvak 24"/>
          <p:cNvSpPr txBox="1">
            <a:spLocks noChangeArrowheads="1"/>
          </p:cNvSpPr>
          <p:nvPr/>
        </p:nvSpPr>
        <p:spPr bwMode="auto">
          <a:xfrm>
            <a:off x="1524001" y="2093368"/>
            <a:ext cx="9143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NL" b="1" dirty="0" smtClean="0">
                <a:latin typeface="Calibri" pitchFamily="34" charset="0"/>
                <a:cs typeface="Calibri" pitchFamily="34" charset="0"/>
              </a:rPr>
              <a:t>Kidney transplantations by donor type</a:t>
            </a:r>
            <a:endParaRPr lang="en-US" altLang="nl-NL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patients from registries providing individual patient data only</a:t>
            </a:r>
          </a:p>
        </p:txBody>
      </p:sp>
    </p:spTree>
    <p:extLst>
      <p:ext uri="{BB962C8B-B14F-4D97-AF65-F5344CB8AC3E}">
        <p14:creationId xmlns:p14="http://schemas.microsoft.com/office/powerpoint/2010/main" val="40975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80" y="1502556"/>
            <a:ext cx="4200508" cy="448094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64800" y="6010258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>
                <a:latin typeface="Calibri" panose="020F0502020204030204" pitchFamily="34" charset="0"/>
              </a:rPr>
              <a:t>Survival probabilities were adjusted for fixed values for age (67 years), sex (63% men), and the primary renal disease distribution (24% diabetes mellitus, 19% hypertension / renal vascular disease, 11% glomerulonephritis and 46% other primary renal diseases).</a:t>
            </a:r>
          </a:p>
          <a:p>
            <a:endParaRPr lang="en-US" sz="300" i="1" dirty="0">
              <a:latin typeface="Calibri" panose="020F0502020204030204" pitchFamily="34" charset="0"/>
            </a:endParaRPr>
          </a:p>
          <a:p>
            <a:r>
              <a:rPr lang="en-US" sz="900" i="1" dirty="0">
                <a:latin typeface="Calibri" panose="020F0502020204030204" pitchFamily="34" charset="0"/>
              </a:rPr>
              <a:t>Cox regression model was used to calculate survival probabilities.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kern="0" dirty="0" smtClean="0">
                <a:latin typeface="Calibri" panose="020F0502020204030204" pitchFamily="34" charset="0"/>
              </a:rPr>
              <a:t>Patient survival on </a:t>
            </a:r>
            <a:r>
              <a:rPr lang="en-US" altLang="nl-NL" kern="0" dirty="0">
                <a:latin typeface="Calibri" panose="020F0502020204030204" pitchFamily="34" charset="0"/>
              </a:rPr>
              <a:t>K</a:t>
            </a:r>
            <a:r>
              <a:rPr lang="en-US" altLang="nl-NL" kern="0" dirty="0" smtClean="0">
                <a:latin typeface="Calibri" panose="020F0502020204030204" pitchFamily="34" charset="0"/>
              </a:rPr>
              <a:t>RT</a:t>
            </a:r>
            <a:r>
              <a:rPr lang="en-US" altLang="nl-NL" kern="0" dirty="0">
                <a:latin typeface="Calibri" panose="020F0502020204030204" pitchFamily="34" charset="0"/>
              </a:rPr>
              <a:t/>
            </a:r>
            <a:br>
              <a:rPr lang="en-US" altLang="nl-NL" kern="0" dirty="0">
                <a:latin typeface="Calibri" panose="020F0502020204030204" pitchFamily="34" charset="0"/>
              </a:rPr>
            </a:br>
            <a:r>
              <a:rPr lang="en-US" altLang="nl-NL" sz="2000" b="0" i="1" kern="0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kern="0" dirty="0">
                <a:latin typeface="Calibri" panose="020F0502020204030204" pitchFamily="34" charset="0"/>
              </a:rPr>
              <a:t>cohort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2321230"/>
            <a:ext cx="1440000" cy="18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22" y="1255560"/>
            <a:ext cx="4889416" cy="533446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42" y="2593735"/>
            <a:ext cx="5358848" cy="4273666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 in 2022, at day 1</a:t>
            </a: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country</a:t>
            </a:r>
            <a:endParaRPr lang="en-GB" dirty="0"/>
          </a:p>
        </p:txBody>
      </p:sp>
      <p:sp>
        <p:nvSpPr>
          <p:cNvPr id="22" name="Tekstvak 21"/>
          <p:cNvSpPr txBox="1"/>
          <p:nvPr/>
        </p:nvSpPr>
        <p:spPr>
          <a:xfrm>
            <a:off x="1865505" y="6409355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baseline="30000" dirty="0">
                <a:latin typeface="+mn-lt"/>
              </a:rPr>
              <a:t>a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20 years of age are not included; </a:t>
            </a:r>
            <a:r>
              <a:rPr lang="en-US" sz="900" i="1" baseline="30000" dirty="0">
                <a:latin typeface="+mn-lt"/>
              </a:rPr>
              <a:t>b</a:t>
            </a:r>
            <a:r>
              <a:rPr lang="en-US" sz="900" i="1" dirty="0">
                <a:latin typeface="+mn-lt"/>
              </a:rPr>
              <a:t> patients younger than 18 years of age are not included; </a:t>
            </a:r>
            <a:r>
              <a:rPr lang="nl-NL" sz="900" i="1" baseline="30000" dirty="0">
                <a:latin typeface="+mn-lt"/>
              </a:rPr>
              <a:t>c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data includes patients receiving dialysis only</a:t>
            </a:r>
            <a:endParaRPr lang="nl-NL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4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284" y="1501684"/>
            <a:ext cx="6626926" cy="448094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64800" y="6010258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>
                <a:latin typeface="Calibri" panose="020F0502020204030204" pitchFamily="34" charset="0"/>
              </a:rPr>
              <a:t>Survival probabilities were adjusted for fixed values for age (67 years), sex (63% men), and the primary renal disease distribution (24% diabetes mellitus, 19% hypertension / renal vascular disease, 11% glomerulonephritis and 46% other primary renal diseases).</a:t>
            </a:r>
          </a:p>
          <a:p>
            <a:endParaRPr lang="en-US" sz="300" i="1" dirty="0">
              <a:latin typeface="Calibri" panose="020F0502020204030204" pitchFamily="34" charset="0"/>
            </a:endParaRPr>
          </a:p>
          <a:p>
            <a:r>
              <a:rPr lang="en-US" sz="900" i="1" dirty="0">
                <a:latin typeface="Calibri" panose="020F0502020204030204" pitchFamily="34" charset="0"/>
              </a:rPr>
              <a:t>Cox regression model was used to calculate survival probabilities.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kern="0" dirty="0" smtClean="0">
                <a:latin typeface="Calibri" panose="020F0502020204030204" pitchFamily="34" charset="0"/>
              </a:rPr>
              <a:t>Patient survival on KRT</a:t>
            </a:r>
            <a:r>
              <a:rPr lang="en-US" altLang="nl-NL" kern="0" dirty="0">
                <a:latin typeface="Calibri" panose="020F0502020204030204" pitchFamily="34" charset="0"/>
              </a:rPr>
              <a:t/>
            </a:r>
            <a:br>
              <a:rPr lang="en-US" altLang="nl-NL" kern="0" dirty="0">
                <a:latin typeface="Calibri" panose="020F0502020204030204" pitchFamily="34" charset="0"/>
              </a:rPr>
            </a:br>
            <a:r>
              <a:rPr lang="en-US" altLang="nl-NL" sz="2000" b="0" i="1" kern="0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kern="0" dirty="0">
                <a:latin typeface="Calibri" panose="020F0502020204030204" pitchFamily="34" charset="0"/>
              </a:rPr>
              <a:t>cohort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2321230"/>
            <a:ext cx="1440000" cy="18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380" y="1502557"/>
            <a:ext cx="4200508" cy="448094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64800" y="6010258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>
                <a:latin typeface="Calibri" panose="020F0502020204030204" pitchFamily="34" charset="0"/>
              </a:rPr>
              <a:t>Survival probabilities were adjusted for fixed values for age (67 years), sex (63% men), and the primary renal disease distribution (24% diabetes mellitus, 19% hypertension / renal vascular disease, 11% glomerulonephritis and 46% other primary renal diseases).</a:t>
            </a:r>
          </a:p>
          <a:p>
            <a:endParaRPr lang="en-US" sz="300" i="1" dirty="0">
              <a:latin typeface="Calibri" panose="020F0502020204030204" pitchFamily="34" charset="0"/>
            </a:endParaRPr>
          </a:p>
          <a:p>
            <a:r>
              <a:rPr lang="en-US" sz="900" i="1" dirty="0">
                <a:latin typeface="Calibri" panose="020F0502020204030204" pitchFamily="34" charset="0"/>
              </a:rPr>
              <a:t>Cox regression model was used to calculate survival probabilities.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kern="0" dirty="0" smtClean="0">
                <a:latin typeface="Calibri" panose="020F0502020204030204" pitchFamily="34" charset="0"/>
              </a:rPr>
              <a:t>Patient survival on dialysis</a:t>
            </a:r>
            <a:br>
              <a:rPr lang="en-US" altLang="nl-NL" kern="0" dirty="0" smtClean="0">
                <a:latin typeface="Calibri" panose="020F0502020204030204" pitchFamily="34" charset="0"/>
              </a:rPr>
            </a:br>
            <a:r>
              <a:rPr lang="en-US" altLang="nl-NL" sz="2000" b="0" i="1" kern="0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kern="0" dirty="0">
                <a:latin typeface="Calibri" panose="020F0502020204030204" pitchFamily="34" charset="0"/>
              </a:rPr>
              <a:t>cohort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2321230"/>
            <a:ext cx="1440000" cy="18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284" y="1502550"/>
            <a:ext cx="6626926" cy="448094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64800" y="6010258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>
                <a:latin typeface="Calibri" panose="020F0502020204030204" pitchFamily="34" charset="0"/>
              </a:rPr>
              <a:t>Survival probabilities were adjusted for fixed values for age (67 years), sex (63% men), and the primary renal disease distribution (24% diabetes mellitus, 19% hypertension / renal vascular disease, 11% glomerulonephritis and 46% other primary renal diseases).</a:t>
            </a:r>
          </a:p>
          <a:p>
            <a:endParaRPr lang="en-US" sz="300" i="1" dirty="0">
              <a:latin typeface="Calibri" panose="020F0502020204030204" pitchFamily="34" charset="0"/>
            </a:endParaRPr>
          </a:p>
          <a:p>
            <a:r>
              <a:rPr lang="en-US" sz="900" i="1" dirty="0">
                <a:latin typeface="Calibri" panose="020F0502020204030204" pitchFamily="34" charset="0"/>
              </a:rPr>
              <a:t>Cox regression model was used to calculate survival probabilities.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kern="0" dirty="0" smtClean="0">
                <a:latin typeface="Calibri" panose="020F0502020204030204" pitchFamily="34" charset="0"/>
              </a:rPr>
              <a:t>Patient survival on dialysis</a:t>
            </a:r>
            <a:r>
              <a:rPr lang="en-US" altLang="nl-NL" kern="0" dirty="0">
                <a:latin typeface="Calibri" panose="020F0502020204030204" pitchFamily="34" charset="0"/>
              </a:rPr>
              <a:t/>
            </a:r>
            <a:br>
              <a:rPr lang="en-US" altLang="nl-NL" kern="0" dirty="0">
                <a:latin typeface="Calibri" panose="020F0502020204030204" pitchFamily="34" charset="0"/>
              </a:rPr>
            </a:br>
            <a:r>
              <a:rPr lang="en-US" altLang="nl-NL" sz="2000" b="0" i="1" kern="0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kern="0" dirty="0">
                <a:latin typeface="Calibri" panose="020F0502020204030204" pitchFamily="34" charset="0"/>
              </a:rPr>
              <a:t>cohort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2321230"/>
            <a:ext cx="1440000" cy="18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380" y="1502557"/>
            <a:ext cx="4200508" cy="448094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64800" y="6010258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>
                <a:latin typeface="Calibri" panose="020F0502020204030204" pitchFamily="34" charset="0"/>
              </a:rPr>
              <a:t>Survival probabilities were adjusted for fixed values for age (50 years), sex (63% men), and the primary renal disease distribution (14% diabetes mellitus, 10% hypertension / renal vascular disease, 23% glomerulonephritis and 53% other primary renal diseases).</a:t>
            </a:r>
          </a:p>
          <a:p>
            <a:endParaRPr lang="en-US" sz="300" i="1" dirty="0">
              <a:latin typeface="Calibri" panose="020F0502020204030204" pitchFamily="34" charset="0"/>
            </a:endParaRPr>
          </a:p>
          <a:p>
            <a:r>
              <a:rPr lang="en-US" sz="900" i="1" dirty="0">
                <a:latin typeface="Calibri" panose="020F0502020204030204" pitchFamily="34" charset="0"/>
              </a:rPr>
              <a:t>Cox regression model was used to calculate survival probabilities.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kern="0" dirty="0" smtClean="0">
                <a:latin typeface="Calibri" panose="020F0502020204030204" pitchFamily="34" charset="0"/>
              </a:rPr>
              <a:t>Patient survival after kidney transplantation</a:t>
            </a:r>
            <a:br>
              <a:rPr lang="en-US" altLang="nl-NL" kern="0" dirty="0" smtClean="0">
                <a:latin typeface="Calibri" panose="020F0502020204030204" pitchFamily="34" charset="0"/>
              </a:rPr>
            </a:br>
            <a:r>
              <a:rPr lang="en-US" altLang="nl-NL" sz="2000" b="0" i="1" kern="0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kern="0" dirty="0">
                <a:latin typeface="Calibri" panose="020F0502020204030204" pitchFamily="34" charset="0"/>
              </a:rPr>
              <a:t>cohort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2321230"/>
            <a:ext cx="1440000" cy="18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284" y="1502555"/>
            <a:ext cx="6626926" cy="4480948"/>
          </a:xfrm>
          <a:prstGeom prst="rect">
            <a:avLst/>
          </a:prstGeom>
        </p:spPr>
      </p:pic>
      <p:sp>
        <p:nvSpPr>
          <p:cNvPr id="13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kern="0" dirty="0" smtClean="0">
                <a:latin typeface="Calibri" panose="020F0502020204030204" pitchFamily="34" charset="0"/>
              </a:rPr>
              <a:t>Patient survival after kidney transplantation</a:t>
            </a:r>
            <a:r>
              <a:rPr lang="en-US" altLang="nl-NL" kern="0" dirty="0">
                <a:latin typeface="Calibri" panose="020F0502020204030204" pitchFamily="34" charset="0"/>
              </a:rPr>
              <a:t/>
            </a:r>
            <a:br>
              <a:rPr lang="en-US" altLang="nl-NL" kern="0" dirty="0">
                <a:latin typeface="Calibri" panose="020F0502020204030204" pitchFamily="34" charset="0"/>
              </a:rPr>
            </a:br>
            <a:r>
              <a:rPr lang="en-US" altLang="nl-NL" sz="2000" b="0" i="1" kern="0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kern="0" dirty="0">
                <a:latin typeface="Calibri" panose="020F0502020204030204" pitchFamily="34" charset="0"/>
              </a:rPr>
              <a:t>cohort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864800" y="6010258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>
                <a:latin typeface="Calibri" panose="020F0502020204030204" pitchFamily="34" charset="0"/>
              </a:rPr>
              <a:t>Survival probabilities were adjusted for fixed values for age (50 years), sex (63% men), and the primary renal disease distribution (14% diabetes mellitus, 10% hypertension / renal vascular disease, 23% glomerulonephritis and 53% other primary renal diseases).</a:t>
            </a:r>
          </a:p>
          <a:p>
            <a:endParaRPr lang="en-US" sz="300" i="1" dirty="0">
              <a:latin typeface="Calibri" panose="020F0502020204030204" pitchFamily="34" charset="0"/>
            </a:endParaRPr>
          </a:p>
          <a:p>
            <a:r>
              <a:rPr lang="en-US" sz="900" i="1" dirty="0">
                <a:latin typeface="Calibri" panose="020F0502020204030204" pitchFamily="34" charset="0"/>
              </a:rPr>
              <a:t>Cox regression model was used to calculate survival probabilities.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2321230"/>
            <a:ext cx="1440000" cy="18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380" y="1502557"/>
            <a:ext cx="4200508" cy="448094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864800" y="6010258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>
                <a:latin typeface="Calibri" panose="020F0502020204030204" pitchFamily="34" charset="0"/>
              </a:rPr>
              <a:t>Survival probabilities were adjusted for fixed values for age (50 years), sex (63% men), and the primary renal disease distribution (14% diabetes mellitus, 10% hypertension / renal vascular disease, 23% glomerulonephritis and 53% other primary renal diseases).</a:t>
            </a:r>
          </a:p>
          <a:p>
            <a:endParaRPr lang="en-US" sz="300" i="1" dirty="0">
              <a:latin typeface="Calibri" panose="020F0502020204030204" pitchFamily="34" charset="0"/>
            </a:endParaRPr>
          </a:p>
          <a:p>
            <a:r>
              <a:rPr lang="en-US" sz="900" i="1" dirty="0">
                <a:latin typeface="Calibri" panose="020F0502020204030204" pitchFamily="34" charset="0"/>
              </a:rPr>
              <a:t>Cox regression model was used to calculate survival probabilities.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kern="0" dirty="0" smtClean="0">
                <a:latin typeface="Calibri" panose="020F0502020204030204" pitchFamily="34" charset="0"/>
              </a:rPr>
              <a:t>Graft survival after kidney transplantation</a:t>
            </a:r>
            <a:br>
              <a:rPr lang="en-US" altLang="nl-NL" kern="0" dirty="0" smtClean="0">
                <a:latin typeface="Calibri" panose="020F0502020204030204" pitchFamily="34" charset="0"/>
              </a:rPr>
            </a:br>
            <a:r>
              <a:rPr lang="en-US" altLang="nl-NL" sz="2000" b="0" i="1" kern="0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kern="0" dirty="0">
                <a:latin typeface="Calibri" panose="020F0502020204030204" pitchFamily="34" charset="0"/>
              </a:rPr>
              <a:t>cohort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2321230"/>
            <a:ext cx="1440000" cy="18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284" y="1502559"/>
            <a:ext cx="6626926" cy="4480948"/>
          </a:xfrm>
          <a:prstGeom prst="rect">
            <a:avLst/>
          </a:prstGeom>
        </p:spPr>
      </p:pic>
      <p:sp>
        <p:nvSpPr>
          <p:cNvPr id="13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kern="0" dirty="0" smtClean="0">
                <a:latin typeface="Calibri" panose="020F0502020204030204" pitchFamily="34" charset="0"/>
              </a:rPr>
              <a:t>Graft survival after kidney transplantation</a:t>
            </a:r>
            <a:r>
              <a:rPr lang="en-US" altLang="nl-NL" kern="0" dirty="0">
                <a:latin typeface="Calibri" panose="020F0502020204030204" pitchFamily="34" charset="0"/>
              </a:rPr>
              <a:t/>
            </a:r>
            <a:br>
              <a:rPr lang="en-US" altLang="nl-NL" kern="0" dirty="0">
                <a:latin typeface="Calibri" panose="020F0502020204030204" pitchFamily="34" charset="0"/>
              </a:rPr>
            </a:br>
            <a:r>
              <a:rPr lang="en-US" altLang="nl-NL" sz="2000" b="0" i="1" kern="0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kern="0" dirty="0">
                <a:latin typeface="Calibri" panose="020F0502020204030204" pitchFamily="34" charset="0"/>
              </a:rPr>
              <a:t>cohort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864800" y="6010258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>
                <a:latin typeface="Calibri" panose="020F0502020204030204" pitchFamily="34" charset="0"/>
              </a:rPr>
              <a:t>Survival probabilities were adjusted for fixed values for age (50 years), sex (63% men), and the primary renal disease distribution (14% diabetes mellitus, 10% hypertension / renal vascular disease, 23% glomerulonephritis and 53% other primary renal diseases).</a:t>
            </a:r>
          </a:p>
          <a:p>
            <a:endParaRPr lang="en-US" sz="300" i="1" dirty="0">
              <a:latin typeface="Calibri" panose="020F0502020204030204" pitchFamily="34" charset="0"/>
            </a:endParaRPr>
          </a:p>
          <a:p>
            <a:r>
              <a:rPr lang="en-US" sz="900" i="1" dirty="0">
                <a:latin typeface="Calibri" panose="020F0502020204030204" pitchFamily="34" charset="0"/>
              </a:rPr>
              <a:t>Cox regression model was used to calculate survival probabilities.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2321230"/>
            <a:ext cx="1440000" cy="18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76" y="1475548"/>
            <a:ext cx="5956308" cy="4395597"/>
          </a:xfrm>
          <a:prstGeom prst="rect">
            <a:avLst/>
          </a:prstGeom>
        </p:spPr>
      </p:pic>
      <p:sp>
        <p:nvSpPr>
          <p:cNvPr id="8" name="Tekstvak 27"/>
          <p:cNvSpPr txBox="1"/>
          <p:nvPr/>
        </p:nvSpPr>
        <p:spPr bwMode="auto">
          <a:xfrm rot="16200000">
            <a:off x="2259032" y="3798873"/>
            <a:ext cx="2926070" cy="254617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  (years)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>
          <a:xfrm>
            <a:off x="480000" y="367812"/>
            <a:ext cx="11232000" cy="1080000"/>
          </a:xfrm>
        </p:spPr>
        <p:txBody>
          <a:bodyPr/>
          <a:lstStyle/>
          <a:p>
            <a:r>
              <a:rPr lang="en-US" kern="0" dirty="0" smtClean="0">
                <a:latin typeface="Calibri" panose="020F0502020204030204" pitchFamily="34" charset="0"/>
              </a:rPr>
              <a:t>Expected remaining lifetime</a:t>
            </a:r>
          </a:p>
          <a:p>
            <a:r>
              <a:rPr lang="en-US" sz="2000" b="0" i="1" dirty="0" smtClean="0">
                <a:latin typeface="+mj-lt"/>
              </a:rPr>
              <a:t>prevalent patients (2018-2022) </a:t>
            </a:r>
            <a:endParaRPr lang="en-US" sz="2000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79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41" y="1493374"/>
            <a:ext cx="8199831" cy="4590686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>
          <a:xfrm>
            <a:off x="480000" y="367812"/>
            <a:ext cx="11232000" cy="1080000"/>
          </a:xfrm>
        </p:spPr>
        <p:txBody>
          <a:bodyPr/>
          <a:lstStyle/>
          <a:p>
            <a:r>
              <a:rPr lang="en-US" kern="0" dirty="0" smtClean="0">
                <a:latin typeface="Calibri" panose="020F0502020204030204" pitchFamily="34" charset="0"/>
              </a:rPr>
              <a:t>Expected remaining lifetime</a:t>
            </a:r>
          </a:p>
          <a:p>
            <a:r>
              <a:rPr lang="en-US" sz="2000" b="0" i="1" dirty="0" smtClean="0">
                <a:latin typeface="+mj-lt"/>
              </a:rPr>
              <a:t>prevalent patients (2018-2022) </a:t>
            </a:r>
            <a:endParaRPr lang="en-US" sz="2000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44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39" y="1228380"/>
            <a:ext cx="4828450" cy="54320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532" y="1254258"/>
            <a:ext cx="4822354" cy="5371042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 in 2022, at </a:t>
            </a:r>
            <a:r>
              <a:rPr lang="en-US" altLang="nl-NL" dirty="0">
                <a:latin typeface="Calibri" panose="020F0502020204030204" pitchFamily="34" charset="0"/>
              </a:rPr>
              <a:t>day 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country, adjusted </a:t>
            </a:r>
            <a:r>
              <a:rPr lang="en-US" altLang="nl-NL" sz="2000" b="0" i="1" dirty="0">
                <a:latin typeface="Calibri" panose="020F0502020204030204" pitchFamily="34" charset="0"/>
              </a:rPr>
              <a:t>for age and sex</a:t>
            </a:r>
            <a:endParaRPr lang="en-GB" dirty="0"/>
          </a:p>
        </p:txBody>
      </p:sp>
      <p:sp>
        <p:nvSpPr>
          <p:cNvPr id="28" name="Tekstvak 27"/>
          <p:cNvSpPr txBox="1"/>
          <p:nvPr/>
        </p:nvSpPr>
        <p:spPr>
          <a:xfrm>
            <a:off x="1865505" y="6409355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baseline="30000" dirty="0">
                <a:latin typeface="+mn-lt"/>
              </a:rPr>
              <a:t>a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20 years of age are not included; </a:t>
            </a:r>
            <a:r>
              <a:rPr lang="en-US" sz="900" i="1" baseline="30000" dirty="0">
                <a:latin typeface="+mn-lt"/>
              </a:rPr>
              <a:t>b</a:t>
            </a:r>
            <a:r>
              <a:rPr lang="en-US" sz="900" i="1" dirty="0">
                <a:latin typeface="+mn-lt"/>
              </a:rPr>
              <a:t> patients younger than 18 years of age are not included; </a:t>
            </a:r>
            <a:r>
              <a:rPr lang="nl-NL" sz="900" i="1" baseline="30000" dirty="0">
                <a:latin typeface="+mn-lt"/>
              </a:rPr>
              <a:t>c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data includes patients receiving dialysis only</a:t>
            </a:r>
            <a:endParaRPr lang="nl-NL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0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70" y="3535378"/>
            <a:ext cx="5169856" cy="28897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42" y="1172786"/>
            <a:ext cx="5169856" cy="5340559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</a:t>
            </a:r>
            <a:r>
              <a:rPr lang="en-US" altLang="nl-NL" dirty="0" smtClean="0">
                <a:latin typeface="Calibri" panose="020F0502020204030204" pitchFamily="34" charset="0"/>
              </a:rPr>
              <a:t>patients 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2022, at </a:t>
            </a:r>
            <a:r>
              <a:rPr lang="en-US" altLang="nl-NL" dirty="0">
                <a:latin typeface="Calibri" panose="020F0502020204030204" pitchFamily="34" charset="0"/>
              </a:rPr>
              <a:t>day </a:t>
            </a:r>
            <a:r>
              <a:rPr lang="en-US" altLang="nl-NL" dirty="0" smtClean="0">
                <a:latin typeface="Calibri" panose="020F0502020204030204" pitchFamily="34" charset="0"/>
              </a:rPr>
              <a:t>1</a:t>
            </a:r>
            <a:endParaRPr lang="en-US" altLang="nl-NL" dirty="0">
              <a:latin typeface="Calibri" panose="020F0502020204030204" pitchFamily="34" charset="0"/>
            </a:endParaRP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mean </a:t>
            </a:r>
            <a:r>
              <a:rPr lang="en-US" altLang="nl-NL" sz="2000" b="0" i="1" dirty="0">
                <a:latin typeface="Calibri" panose="020F0502020204030204" pitchFamily="34" charset="0"/>
              </a:rPr>
              <a:t>age</a:t>
            </a:r>
            <a:endParaRPr lang="en-GB" dirty="0"/>
          </a:p>
        </p:txBody>
      </p:sp>
      <p:sp>
        <p:nvSpPr>
          <p:cNvPr id="31" name="Tekstvak 30"/>
          <p:cNvSpPr txBox="1"/>
          <p:nvPr/>
        </p:nvSpPr>
        <p:spPr>
          <a:xfrm>
            <a:off x="1847528" y="6423529"/>
            <a:ext cx="10297143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sz="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patients younger than 20 years of age are not included; </a:t>
            </a:r>
            <a:r>
              <a:rPr lang="en-US" sz="9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 patients younger than 18 years of age are not included; </a:t>
            </a:r>
            <a:r>
              <a:rPr lang="nl-NL" sz="9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nl-NL" sz="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data includes patients receiving dialysis only</a:t>
            </a:r>
            <a:endParaRPr lang="nl-NL" sz="9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5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6536"/>
          <a:stretch/>
        </p:blipFill>
        <p:spPr>
          <a:xfrm>
            <a:off x="5951984" y="1282256"/>
            <a:ext cx="5134245" cy="530398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90" y="1275430"/>
            <a:ext cx="5169856" cy="5419814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468000" y="359142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</a:t>
            </a:r>
            <a:r>
              <a:rPr lang="en-US" altLang="nl-NL" dirty="0" smtClean="0">
                <a:latin typeface="Calibri" panose="020F0502020204030204" pitchFamily="34" charset="0"/>
              </a:rPr>
              <a:t>patients accepted for KRT in 2022, at day 1</a:t>
            </a: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registries </a:t>
            </a:r>
            <a:r>
              <a:rPr lang="en-US" altLang="nl-NL" sz="2000" b="0" i="1" dirty="0">
                <a:latin typeface="Calibri" panose="020F0502020204030204" pitchFamily="34" charset="0"/>
              </a:rPr>
              <a:t>providing individual patient data only</a:t>
            </a:r>
            <a:endParaRPr lang="en-GB" sz="2000" dirty="0"/>
          </a:p>
        </p:txBody>
      </p:sp>
      <p:sp>
        <p:nvSpPr>
          <p:cNvPr id="5" name="Tekstvak 3"/>
          <p:cNvSpPr txBox="1">
            <a:spLocks noChangeArrowheads="1"/>
          </p:cNvSpPr>
          <p:nvPr/>
        </p:nvSpPr>
        <p:spPr bwMode="auto">
          <a:xfrm>
            <a:off x="1538904" y="1313717"/>
            <a:ext cx="4074925" cy="5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NL" b="1" dirty="0" smtClean="0">
                <a:latin typeface="Calibri" pitchFamily="34" charset="0"/>
                <a:cs typeface="Calibri" pitchFamily="34" charset="0"/>
              </a:rPr>
              <a:t>Mean age at start of KRT</a:t>
            </a:r>
            <a:endParaRPr lang="en-US" altLang="nl-NL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altLang="nl-NL" sz="1300" i="1" u="sng" dirty="0">
                <a:latin typeface="Calibri" pitchFamily="34" charset="0"/>
                <a:cs typeface="Calibri" pitchFamily="34" charset="0"/>
              </a:rPr>
              <a:t>male</a:t>
            </a:r>
            <a:r>
              <a:rPr lang="en-US" altLang="nl-NL" sz="1300" i="1" dirty="0">
                <a:latin typeface="Calibri" pitchFamily="34" charset="0"/>
                <a:cs typeface="Calibri" pitchFamily="34" charset="0"/>
              </a:rPr>
              <a:t> patients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865505" y="6408000"/>
            <a:ext cx="8353045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nl-NL" sz="900" i="1" baseline="30000" dirty="0">
                <a:latin typeface="+mn-lt"/>
              </a:rPr>
              <a:t>a</a:t>
            </a:r>
            <a:r>
              <a:rPr lang="nl-NL" sz="900" i="1" dirty="0">
                <a:latin typeface="+mn-lt"/>
              </a:rPr>
              <a:t> </a:t>
            </a:r>
            <a:r>
              <a:rPr lang="en-US" sz="900" i="1" dirty="0">
                <a:latin typeface="+mn-lt"/>
              </a:rPr>
              <a:t>patients younger than 20 years of age are not </a:t>
            </a:r>
            <a:r>
              <a:rPr lang="en-US" sz="900" i="1" dirty="0" smtClean="0">
                <a:latin typeface="+mn-lt"/>
              </a:rPr>
              <a:t>included </a:t>
            </a:r>
            <a:endParaRPr lang="nl-NL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07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565" y="2516787"/>
            <a:ext cx="4706520" cy="372497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204" y="2519491"/>
            <a:ext cx="5273497" cy="3682303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2022, </a:t>
            </a:r>
            <a:r>
              <a:rPr lang="en-US" altLang="nl-NL" dirty="0">
                <a:latin typeface="Calibri" panose="020F0502020204030204" pitchFamily="34" charset="0"/>
              </a:rPr>
              <a:t>at day </a:t>
            </a:r>
            <a:r>
              <a:rPr lang="en-US" altLang="nl-NL" dirty="0" smtClean="0">
                <a:latin typeface="Calibri" panose="020F0502020204030204" pitchFamily="34" charset="0"/>
              </a:rPr>
              <a:t>1</a:t>
            </a:r>
            <a:endParaRPr lang="en-US" altLang="nl-NL" dirty="0">
              <a:latin typeface="Calibri" panose="020F0502020204030204" pitchFamily="34" charset="0"/>
            </a:endParaRPr>
          </a:p>
          <a:p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age category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1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932" y="2518500"/>
            <a:ext cx="4706520" cy="372497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720" y="2524142"/>
            <a:ext cx="5169856" cy="3676207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468000" y="359140"/>
            <a:ext cx="11232000" cy="1080000"/>
          </a:xfrm>
        </p:spPr>
        <p:txBody>
          <a:bodyPr/>
          <a:lstStyle/>
          <a:p>
            <a:r>
              <a:rPr lang="en-US" altLang="nl-NL" dirty="0">
                <a:latin typeface="Calibri" panose="020F0502020204030204" pitchFamily="34" charset="0"/>
              </a:rPr>
              <a:t>Incident patients </a:t>
            </a:r>
            <a:r>
              <a:rPr lang="en-US" altLang="nl-NL" dirty="0" smtClean="0">
                <a:latin typeface="Calibri" panose="020F0502020204030204" pitchFamily="34" charset="0"/>
              </a:rPr>
              <a:t>accepted </a:t>
            </a:r>
            <a:r>
              <a:rPr lang="en-US" altLang="nl-NL" dirty="0">
                <a:latin typeface="Calibri" panose="020F0502020204030204" pitchFamily="34" charset="0"/>
              </a:rPr>
              <a:t>for </a:t>
            </a:r>
            <a:r>
              <a:rPr lang="en-US" altLang="nl-NL" dirty="0" smtClean="0">
                <a:latin typeface="Calibri" panose="020F0502020204030204" pitchFamily="34" charset="0"/>
              </a:rPr>
              <a:t>KRT </a:t>
            </a:r>
            <a:r>
              <a:rPr lang="en-US" altLang="nl-NL" dirty="0">
                <a:latin typeface="Calibri" panose="020F0502020204030204" pitchFamily="34" charset="0"/>
              </a:rPr>
              <a:t>in </a:t>
            </a:r>
            <a:r>
              <a:rPr lang="en-US" altLang="nl-NL" dirty="0" smtClean="0">
                <a:latin typeface="Calibri" panose="020F0502020204030204" pitchFamily="34" charset="0"/>
              </a:rPr>
              <a:t>2022, </a:t>
            </a:r>
            <a:r>
              <a:rPr lang="en-US" altLang="nl-NL" dirty="0">
                <a:latin typeface="Calibri" panose="020F0502020204030204" pitchFamily="34" charset="0"/>
              </a:rPr>
              <a:t>at day 1</a:t>
            </a:r>
            <a:br>
              <a:rPr lang="en-US" altLang="nl-NL" dirty="0">
                <a:latin typeface="Calibri" panose="020F0502020204030204" pitchFamily="34" charset="0"/>
              </a:rPr>
            </a:br>
            <a:r>
              <a:rPr lang="en-US" altLang="nl-NL" sz="2000" b="0" i="1" dirty="0" smtClean="0">
                <a:latin typeface="Calibri" panose="020F0502020204030204" pitchFamily="34" charset="0"/>
              </a:rPr>
              <a:t>by </a:t>
            </a:r>
            <a:r>
              <a:rPr lang="en-US" altLang="nl-NL" sz="2000" b="0" i="1" dirty="0">
                <a:latin typeface="Calibri" panose="020F0502020204030204" pitchFamily="34" charset="0"/>
              </a:rPr>
              <a:t>sex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1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ERA-EDTA Registry slides_20180213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Template_nieuwe logoMEI2012</Template>
  <TotalTime>0</TotalTime>
  <Words>1589</Words>
  <Application>Microsoft Office PowerPoint</Application>
  <PresentationFormat>Breedbeeld</PresentationFormat>
  <Paragraphs>222</Paragraphs>
  <Slides>48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3" baseType="lpstr">
      <vt:lpstr>Arial</vt:lpstr>
      <vt:lpstr>Calibri</vt:lpstr>
      <vt:lpstr>Tahoma</vt:lpstr>
      <vt:lpstr>Verdana</vt:lpstr>
      <vt:lpstr>Template ERA-EDTA Registry slides_20180213</vt:lpstr>
      <vt:lpstr>Summary of the  2022 ERA Registry Annual Report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2024-11-15T15:16:46Z</dcterms:created>
  <dcterms:modified xsi:type="dcterms:W3CDTF">2024-12-31T11:23:49Z</dcterms:modified>
</cp:coreProperties>
</file>